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6" r:id="rId1"/>
    <p:sldMasterId id="2147483677" r:id="rId2"/>
  </p:sldMasterIdLst>
  <p:notesMasterIdLst>
    <p:notesMasterId r:id="rId2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Consolas" panose="020B0609020204030204" pitchFamily="49"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Roboto Light" panose="02000000000000000000" pitchFamily="2" charset="0"/>
      <p:regular r:id="rId41"/>
      <p:bold r:id="rId42"/>
      <p:italic r:id="rId43"/>
      <p:boldItalic r:id="rId44"/>
    </p:embeddedFont>
    <p:embeddedFont>
      <p:font typeface="Roboto Medium" panose="02000000000000000000"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4"/>
    <p:restoredTop sz="94663"/>
  </p:normalViewPr>
  <p:slideViewPr>
    <p:cSldViewPr snapToGrid="0" snapToObjects="1">
      <p:cViewPr varScale="1">
        <p:scale>
          <a:sx n="107" d="100"/>
          <a:sy n="107" d="100"/>
        </p:scale>
        <p:origin x="160"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1.fntdata"/><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df12ea45f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df12ea45f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4a392d5e75_0_47: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default view of monitoring in Kubernetes.</a:t>
            </a:r>
            <a:endParaRPr/>
          </a:p>
          <a:p>
            <a:pPr marL="457200" lvl="0" indent="-317500" algn="l" rtl="0">
              <a:spcBef>
                <a:spcPts val="0"/>
              </a:spcBef>
              <a:spcAft>
                <a:spcPts val="0"/>
              </a:spcAft>
              <a:buSzPts val="1400"/>
              <a:buChar char="-"/>
            </a:pPr>
            <a:r>
              <a:rPr lang="en"/>
              <a:t>This is useful but not particularly informative</a:t>
            </a:r>
            <a:endParaRPr/>
          </a:p>
          <a:p>
            <a:pPr marL="0" lvl="0" indent="0" algn="l" rtl="0">
              <a:spcBef>
                <a:spcPts val="0"/>
              </a:spcBef>
              <a:spcAft>
                <a:spcPts val="0"/>
              </a:spcAft>
              <a:buNone/>
            </a:pPr>
            <a:r>
              <a:rPr lang="en"/>
              <a:t>If you click the ‘services’ tab</a:t>
            </a:r>
            <a:endParaRPr/>
          </a:p>
          <a:p>
            <a:pPr marL="457200" lvl="0" indent="-317500" algn="l" rtl="0">
              <a:spcBef>
                <a:spcPts val="0"/>
              </a:spcBef>
              <a:spcAft>
                <a:spcPts val="0"/>
              </a:spcAft>
              <a:buSzPts val="1400"/>
              <a:buChar char="-"/>
            </a:pPr>
            <a:r>
              <a:rPr lang="en"/>
              <a:t>You get a list of services but no information about their interactions</a:t>
            </a:r>
            <a:endParaRPr/>
          </a:p>
          <a:p>
            <a:pPr marL="457200" lvl="0" indent="-317500" algn="l" rtl="0">
              <a:spcBef>
                <a:spcPts val="0"/>
              </a:spcBef>
              <a:spcAft>
                <a:spcPts val="0"/>
              </a:spcAft>
              <a:buSzPts val="1400"/>
              <a:buChar char="-"/>
            </a:pPr>
            <a:r>
              <a:rPr lang="en"/>
              <a:t>Hard to use this to manage to SLOs</a:t>
            </a:r>
            <a:endParaRPr/>
          </a:p>
        </p:txBody>
      </p:sp>
      <p:sp>
        <p:nvSpPr>
          <p:cNvPr id="242" name="Google Shape;242;g4a392d5e75_0_47: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4a392d5e75_0_51: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default view of monitoring in Kubernetes.</a:t>
            </a:r>
            <a:endParaRPr/>
          </a:p>
          <a:p>
            <a:pPr marL="457200" lvl="0" indent="-317500" algn="l" rtl="0">
              <a:spcBef>
                <a:spcPts val="0"/>
              </a:spcBef>
              <a:spcAft>
                <a:spcPts val="0"/>
              </a:spcAft>
              <a:buSzPts val="1400"/>
              <a:buChar char="-"/>
            </a:pPr>
            <a:r>
              <a:rPr lang="en"/>
              <a:t>This is useful but not particularly informative</a:t>
            </a:r>
            <a:endParaRPr/>
          </a:p>
          <a:p>
            <a:pPr marL="0" lvl="0" indent="0" algn="l" rtl="0">
              <a:spcBef>
                <a:spcPts val="0"/>
              </a:spcBef>
              <a:spcAft>
                <a:spcPts val="0"/>
              </a:spcAft>
              <a:buNone/>
            </a:pPr>
            <a:r>
              <a:rPr lang="en"/>
              <a:t>If you click the ‘services’ tab</a:t>
            </a:r>
            <a:endParaRPr/>
          </a:p>
          <a:p>
            <a:pPr marL="457200" lvl="0" indent="-317500" algn="l" rtl="0">
              <a:spcBef>
                <a:spcPts val="0"/>
              </a:spcBef>
              <a:spcAft>
                <a:spcPts val="0"/>
              </a:spcAft>
              <a:buSzPts val="1400"/>
              <a:buChar char="-"/>
            </a:pPr>
            <a:r>
              <a:rPr lang="en"/>
              <a:t>You get a list of services but no information about their interactions</a:t>
            </a:r>
            <a:endParaRPr/>
          </a:p>
        </p:txBody>
      </p:sp>
      <p:sp>
        <p:nvSpPr>
          <p:cNvPr id="247" name="Google Shape;247;g4a392d5e75_0_51: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4a392d5e75_0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4a392d5e75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Sidecar proxies per microservice to handle ingress/egress traffic between services in the cluster and from a service to external services. The proxies form a secure microservice mesh providing a rich set of functions like discovery, rich layer-7 routing, circuit breakers, policy enforcement and telemetry recording/reporting functions.</a:t>
            </a:r>
            <a:br>
              <a:rPr lang="en"/>
            </a:br>
            <a:br>
              <a:rPr lang="en"/>
            </a:b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29001fedb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29001fed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our experience working with a diverse set of clients, 95% of them are happy with an out of process sidecar implementing all the resiliency features such as circuit breakers instead of having to build them into the application code.</a:t>
            </a:r>
            <a:endParaRPr/>
          </a:p>
          <a:p>
            <a:pPr marL="0" lvl="0" indent="0" algn="l" rtl="0">
              <a:spcBef>
                <a:spcPts val="0"/>
              </a:spcBef>
              <a:spcAft>
                <a:spcPts val="0"/>
              </a:spcAft>
              <a:buNone/>
            </a:pPr>
            <a:endParaRPr/>
          </a:p>
          <a:p>
            <a:pPr marL="0" lvl="0" indent="0" algn="l" rtl="0">
              <a:spcBef>
                <a:spcPts val="0"/>
              </a:spcBef>
              <a:spcAft>
                <a:spcPts val="0"/>
              </a:spcAft>
              <a:buNone/>
            </a:pPr>
            <a:r>
              <a:rPr lang="en"/>
              <a:t>Secondly, in most of the cases, there is a fair amount of</a:t>
            </a:r>
            <a:r>
              <a:rPr lang="en" b="1"/>
              <a:t> parameter tweaking</a:t>
            </a:r>
            <a:r>
              <a:rPr lang="en"/>
              <a:t> - e.g., making sure that timeouts across services are not too tight or ensuring that a circuit doesn’t open too early.</a:t>
            </a:r>
            <a:endParaRPr/>
          </a:p>
          <a:p>
            <a:pPr marL="0" lvl="0" indent="0" algn="l" rtl="0">
              <a:spcBef>
                <a:spcPts val="0"/>
              </a:spcBef>
              <a:spcAft>
                <a:spcPts val="0"/>
              </a:spcAft>
              <a:buNone/>
            </a:pPr>
            <a:endParaRPr/>
          </a:p>
          <a:p>
            <a:pPr marL="0" lvl="0" indent="0" algn="l" rtl="0">
              <a:spcBef>
                <a:spcPts val="0"/>
              </a:spcBef>
              <a:spcAft>
                <a:spcPts val="0"/>
              </a:spcAft>
              <a:buNone/>
            </a:pPr>
            <a:r>
              <a:rPr lang="en"/>
              <a:t>Istio provides </a:t>
            </a:r>
            <a:r>
              <a:rPr lang="en" b="1"/>
              <a:t>dynamically configurable</a:t>
            </a:r>
            <a:r>
              <a:rPr lang="en"/>
              <a:t> resilience features that you can tweak at runtime, *in production*.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29001fedb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29001fedb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Systematic resilience testing allows you to test the ability of your services to recover from failures. You can isolate failures to specific subset of requests (such as those coming from QA teams), while running these tests in production.</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a:t>If you recall the excellent Linkerd talk that Oliver gave this morning, he talked about a scenario where a chain of service calls had incompatible timeouts and retries. Well, you can always recover from these issues by using timeouts/retries/circuit breakers on the very first service in the call chain. But think of all the wasted work in the backend services (resources being held up).</a:t>
            </a:r>
            <a:endParaRPr/>
          </a:p>
          <a:p>
            <a:pPr marL="0" lvl="0" indent="0" algn="l" rtl="0">
              <a:spcBef>
                <a:spcPts val="0"/>
              </a:spcBef>
              <a:spcAft>
                <a:spcPts val="0"/>
              </a:spcAft>
              <a:buNone/>
            </a:pPr>
            <a:r>
              <a:rPr lang="en"/>
              <a:t> Worse yet, think of the impact on your users. For example, consider Netflix recommendations. When the system is running well, you get personalized recommendations. That is a “feature”. When the personalized recommendations system is down, Netflix falls back to “generic recommendations”. This is great as long as the outage is temporary. But what if this becomes the permanent user experience for weeks at a stretch, because some frontend system had a misconfigured timeout that caused it to prematurely terminate API calls to the recommendation engine.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df5ae902e_0_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df5ae902e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Roboto Medium"/>
                <a:ea typeface="Roboto Medium"/>
                <a:cs typeface="Roboto Medium"/>
                <a:sym typeface="Roboto Medium"/>
              </a:rPr>
              <a:t>Traffic control is decoupled from infrastructure scaling</a:t>
            </a:r>
            <a:r>
              <a:rPr lang="en" sz="1000">
                <a:latin typeface="Roboto"/>
                <a:ea typeface="Roboto"/>
                <a:cs typeface="Roboto"/>
                <a:sym typeface="Roboto"/>
              </a:rPr>
              <a:t> - i.e., the proportion of traffic routed to a version is independent of number of instances supporting the version</a:t>
            </a:r>
            <a:endParaRPr sz="1000">
              <a:latin typeface="Roboto"/>
              <a:ea typeface="Roboto"/>
              <a:cs typeface="Roboto"/>
              <a:sym typeface="Roboto"/>
            </a:endParaRPr>
          </a:p>
          <a:p>
            <a:pPr marL="0" lvl="0" indent="0" algn="l" rtl="0">
              <a:spcBef>
                <a:spcPts val="0"/>
              </a:spcBef>
              <a:spcAft>
                <a:spcPts val="0"/>
              </a:spcAft>
              <a:buNone/>
            </a:pPr>
            <a:endParaRPr/>
          </a:p>
          <a:p>
            <a:pPr marL="0" lvl="0" indent="0" algn="l" rtl="0">
              <a:spcBef>
                <a:spcPts val="0"/>
              </a:spcBef>
              <a:spcAft>
                <a:spcPts val="0"/>
              </a:spcAft>
              <a:buNone/>
            </a:pPr>
            <a:r>
              <a:rPr lang="en"/>
              <a:t>You can program these traffic routing rules using istio on the fly using simple rules as shown in the slide. These rules get translated into low level Envoy configs. Envoy periodically fetches configs from the manager and updates its internal routing table. There are no hot restarts, no impact to existing traffic. </a:t>
            </a:r>
            <a:endParaRPr/>
          </a:p>
          <a:p>
            <a:pPr marL="0" lvl="0" indent="0" algn="l" rtl="0">
              <a:spcBef>
                <a:spcPts val="0"/>
              </a:spcBef>
              <a:spcAft>
                <a:spcPts val="0"/>
              </a:spcAft>
              <a:buNone/>
            </a:pPr>
            <a:endParaRPr/>
          </a:p>
          <a:p>
            <a:pPr marL="0" lvl="0" indent="0" algn="l" rtl="0">
              <a:spcBef>
                <a:spcPts val="0"/>
              </a:spcBef>
              <a:spcAft>
                <a:spcPts val="0"/>
              </a:spcAft>
              <a:buNone/>
            </a:pPr>
            <a:r>
              <a:rPr lang="en"/>
              <a:t>We call this tag based routing.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1df5ae902e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1df5ae902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Roboto Medium"/>
                <a:ea typeface="Roboto Medium"/>
                <a:cs typeface="Roboto Medium"/>
                <a:sym typeface="Roboto Medium"/>
              </a:rPr>
              <a:t>Content-based traffic steering - </a:t>
            </a:r>
            <a:r>
              <a:rPr lang="en" sz="1000">
                <a:latin typeface="Roboto"/>
                <a:ea typeface="Roboto"/>
                <a:cs typeface="Roboto"/>
                <a:sym typeface="Roboto"/>
              </a:rPr>
              <a:t>The content of a request can be used to determine the destination of a request</a:t>
            </a:r>
            <a:endParaRPr sz="1000">
              <a:latin typeface="Roboto"/>
              <a:ea typeface="Roboto"/>
              <a:cs typeface="Roboto"/>
              <a:sym typeface="Roboto"/>
            </a:endParaRPr>
          </a:p>
          <a:p>
            <a:pPr marL="0" lvl="0" indent="0" algn="l" rtl="0">
              <a:spcBef>
                <a:spcPts val="0"/>
              </a:spcBef>
              <a:spcAft>
                <a:spcPts val="0"/>
              </a:spcAft>
              <a:buNone/>
            </a:pPr>
            <a:endParaRPr/>
          </a:p>
          <a:p>
            <a:pPr marL="0" lvl="0" indent="0" algn="l" rtl="0">
              <a:spcBef>
                <a:spcPts val="0"/>
              </a:spcBef>
              <a:spcAft>
                <a:spcPts val="0"/>
              </a:spcAft>
              <a:buNone/>
            </a:pPr>
            <a:r>
              <a:rPr lang="en"/>
              <a:t>Another way to route requests is the age old method. Look at the contents of a request and route it to a specific set of instances. This opens up all sorts of possibilities. For a user facing service, you could route a portion of mobile traffic from a particular device, say an iPhone, to a specific version of the service. For internal services, callers would have the ability to explicitly request a particular version of the service. In fact, Verizon is using this particular technique in production today.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4a392d5e75_0_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4a392d5e75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4a392d5e75_0_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4a392d5e75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4a392d5e75_0_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4a392d5e75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a392d5e75_0_0: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 name="Google Shape;191;g4a392d5e75_0_0: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4a392d5e75_0_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4a392d5e75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4a392d5e75_0_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4a392d5e75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4a392d5e75_0_5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4a392d5e75_0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4a392d5e75_0_5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4a392d5e75_0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4a392d5e75_0_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4a392d5e75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4a392d5e75_0_6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4a392d5e75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4a392d5e75_0_9: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 name="Google Shape;201;g4a392d5e75_0_9: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4a392d5e75_0_13: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code the application developer wants to write.</a:t>
            </a:r>
            <a:endParaRPr/>
          </a:p>
          <a:p>
            <a:pPr marL="0" lvl="0" indent="0" algn="l" rtl="0">
              <a:spcBef>
                <a:spcPts val="0"/>
              </a:spcBef>
              <a:spcAft>
                <a:spcPts val="0"/>
              </a:spcAft>
              <a:buNone/>
            </a:pPr>
            <a:r>
              <a:rPr lang="en"/>
              <a:t>We have to acknowledge that things will fail on the network - no fallacies here</a:t>
            </a:r>
            <a:endParaRPr/>
          </a:p>
          <a:p>
            <a:pPr marL="0" lvl="0" indent="0" algn="l" rtl="0">
              <a:spcBef>
                <a:spcPts val="0"/>
              </a:spcBef>
              <a:spcAft>
                <a:spcPts val="0"/>
              </a:spcAft>
              <a:buNone/>
            </a:pPr>
            <a:r>
              <a:rPr lang="en"/>
              <a:t>Want that call to be reliable - nines please</a:t>
            </a:r>
            <a:endParaRPr/>
          </a:p>
          <a:p>
            <a:pPr marL="0" lvl="0" indent="0" algn="l" rtl="0">
              <a:spcBef>
                <a:spcPts val="0"/>
              </a:spcBef>
              <a:spcAft>
                <a:spcPts val="0"/>
              </a:spcAft>
              <a:buNone/>
            </a:pPr>
            <a:r>
              <a:rPr lang="en"/>
              <a:t>How do we get it there today?</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06" name="Google Shape;206;g4a392d5e75_0_13: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4a392d5e75_0_17: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add some load balancing…</a:t>
            </a:r>
            <a:endParaRPr/>
          </a:p>
          <a:p>
            <a:pPr marL="457200" lvl="0" indent="-317500" algn="l" rtl="0">
              <a:spcBef>
                <a:spcPts val="0"/>
              </a:spcBef>
              <a:spcAft>
                <a:spcPts val="0"/>
              </a:spcAft>
              <a:buSzPts val="1400"/>
              <a:buChar char="-"/>
            </a:pPr>
            <a:r>
              <a:rPr lang="en"/>
              <a:t>Regionality</a:t>
            </a:r>
            <a:endParaRPr/>
          </a:p>
          <a:p>
            <a:pPr marL="457200" lvl="0" indent="-317500" algn="l" rtl="0">
              <a:spcBef>
                <a:spcPts val="0"/>
              </a:spcBef>
              <a:spcAft>
                <a:spcPts val="0"/>
              </a:spcAft>
              <a:buSzPts val="1400"/>
              <a:buChar char="-"/>
            </a:pPr>
            <a:r>
              <a:rPr lang="en"/>
              <a:t>Healthc checking</a:t>
            </a:r>
            <a:endParaRPr/>
          </a:p>
        </p:txBody>
      </p:sp>
      <p:sp>
        <p:nvSpPr>
          <p:cNvPr id="211" name="Google Shape;211;g4a392d5e75_0_17: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4a392d5e75_0_21: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code the application developer wants to write.</a:t>
            </a:r>
            <a:endParaRPr/>
          </a:p>
          <a:p>
            <a:pPr marL="0" lvl="0" indent="0" algn="l" rtl="0">
              <a:spcBef>
                <a:spcPts val="0"/>
              </a:spcBef>
              <a:spcAft>
                <a:spcPts val="0"/>
              </a:spcAft>
              <a:buNone/>
            </a:pPr>
            <a:r>
              <a:rPr lang="en"/>
              <a:t>We have to acknowledge that things will fail on the network - no fallacies here</a:t>
            </a:r>
            <a:endParaRPr/>
          </a:p>
          <a:p>
            <a:pPr marL="0" lvl="0" indent="0" algn="l" rtl="0">
              <a:spcBef>
                <a:spcPts val="0"/>
              </a:spcBef>
              <a:spcAft>
                <a:spcPts val="0"/>
              </a:spcAft>
              <a:buNone/>
            </a:pPr>
            <a:r>
              <a:rPr lang="en"/>
              <a:t>Want that call to be reliable - nines please</a:t>
            </a:r>
            <a:endParaRPr/>
          </a:p>
          <a:p>
            <a:pPr marL="0" lvl="0" indent="0" algn="l" rtl="0">
              <a:spcBef>
                <a:spcPts val="0"/>
              </a:spcBef>
              <a:spcAft>
                <a:spcPts val="0"/>
              </a:spcAft>
              <a:buNone/>
            </a:pPr>
            <a:r>
              <a:rPr lang="en"/>
              <a:t>How do we get it there today?</a:t>
            </a:r>
            <a:endParaRPr/>
          </a:p>
          <a:p>
            <a:pPr marL="457200" lvl="0" indent="-317500" algn="l" rtl="0">
              <a:spcBef>
                <a:spcPts val="0"/>
              </a:spcBef>
              <a:spcAft>
                <a:spcPts val="0"/>
              </a:spcAft>
              <a:buSzPts val="1400"/>
              <a:buChar char="-"/>
            </a:pPr>
            <a:r>
              <a:rPr lang="en"/>
              <a:t>animations</a:t>
            </a:r>
            <a:endParaRPr/>
          </a:p>
          <a:p>
            <a:pPr marL="0" lvl="0" indent="0" algn="l" rtl="0">
              <a:spcBef>
                <a:spcPts val="0"/>
              </a:spcBef>
              <a:spcAft>
                <a:spcPts val="0"/>
              </a:spcAft>
              <a:buNone/>
            </a:pPr>
            <a:endParaRPr/>
          </a:p>
        </p:txBody>
      </p:sp>
      <p:sp>
        <p:nvSpPr>
          <p:cNvPr id="216" name="Google Shape;216;g4a392d5e75_0_21: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4a392d5e75_0_25: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code the application developer wants to write.</a:t>
            </a:r>
            <a:endParaRPr/>
          </a:p>
          <a:p>
            <a:pPr marL="0" lvl="0" indent="0" algn="l" rtl="0">
              <a:spcBef>
                <a:spcPts val="0"/>
              </a:spcBef>
              <a:spcAft>
                <a:spcPts val="0"/>
              </a:spcAft>
              <a:buNone/>
            </a:pPr>
            <a:r>
              <a:rPr lang="en"/>
              <a:t>We have to acknowledge that things will fail on the network - no fallacies here</a:t>
            </a:r>
            <a:endParaRPr/>
          </a:p>
          <a:p>
            <a:pPr marL="0" lvl="0" indent="0" algn="l" rtl="0">
              <a:spcBef>
                <a:spcPts val="0"/>
              </a:spcBef>
              <a:spcAft>
                <a:spcPts val="0"/>
              </a:spcAft>
              <a:buNone/>
            </a:pPr>
            <a:r>
              <a:rPr lang="en"/>
              <a:t>Want that call to be reliable - nines please</a:t>
            </a:r>
            <a:endParaRPr/>
          </a:p>
          <a:p>
            <a:pPr marL="0" lvl="0" indent="0" algn="l" rtl="0">
              <a:spcBef>
                <a:spcPts val="0"/>
              </a:spcBef>
              <a:spcAft>
                <a:spcPts val="0"/>
              </a:spcAft>
              <a:buNone/>
            </a:pPr>
            <a:r>
              <a:rPr lang="en"/>
              <a:t>How do we get it there today?</a:t>
            </a:r>
            <a:endParaRPr/>
          </a:p>
          <a:p>
            <a:pPr marL="457200" lvl="0" indent="-317500" algn="l" rtl="0">
              <a:spcBef>
                <a:spcPts val="0"/>
              </a:spcBef>
              <a:spcAft>
                <a:spcPts val="0"/>
              </a:spcAft>
              <a:buSzPts val="1400"/>
              <a:buChar char="-"/>
            </a:pPr>
            <a:r>
              <a:rPr lang="en"/>
              <a:t>animations</a:t>
            </a:r>
            <a:endParaRPr/>
          </a:p>
          <a:p>
            <a:pPr marL="0" lvl="0" indent="0" algn="l" rtl="0">
              <a:spcBef>
                <a:spcPts val="0"/>
              </a:spcBef>
              <a:spcAft>
                <a:spcPts val="0"/>
              </a:spcAft>
              <a:buNone/>
            </a:pPr>
            <a:endParaRPr/>
          </a:p>
        </p:txBody>
      </p:sp>
      <p:sp>
        <p:nvSpPr>
          <p:cNvPr id="221" name="Google Shape;221;g4a392d5e75_0_25: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4a392d5e75_0_29: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Monitoring and logging.</a:t>
            </a:r>
            <a:endParaRPr/>
          </a:p>
          <a:p>
            <a:pPr marL="0" lvl="0" indent="0" algn="l" rtl="0">
              <a:spcBef>
                <a:spcPts val="0"/>
              </a:spcBef>
              <a:spcAft>
                <a:spcPts val="0"/>
              </a:spcAft>
              <a:buNone/>
            </a:pPr>
            <a:r>
              <a:rPr lang="en"/>
              <a:t>Paucity of information. No</a:t>
            </a:r>
            <a:endParaRPr/>
          </a:p>
          <a:p>
            <a:pPr marL="457200" lvl="0" indent="-317500" algn="l" rtl="0">
              <a:spcBef>
                <a:spcPts val="0"/>
              </a:spcBef>
              <a:spcAft>
                <a:spcPts val="0"/>
              </a:spcAft>
              <a:buSzPts val="1400"/>
              <a:buChar char="-"/>
            </a:pPr>
            <a:r>
              <a:rPr lang="en"/>
              <a:t>Latency</a:t>
            </a:r>
            <a:endParaRPr/>
          </a:p>
          <a:p>
            <a:pPr marL="457200" lvl="0" indent="-317500" algn="l" rtl="0">
              <a:spcBef>
                <a:spcPts val="0"/>
              </a:spcBef>
              <a:spcAft>
                <a:spcPts val="0"/>
              </a:spcAft>
              <a:buSzPts val="1400"/>
              <a:buChar char="-"/>
            </a:pPr>
            <a:r>
              <a:rPr lang="en"/>
              <a:t>Indication of number of attempts</a:t>
            </a:r>
            <a:endParaRPr/>
          </a:p>
          <a:p>
            <a:pPr marL="457200" lvl="0" indent="-317500" algn="l" rtl="0">
              <a:spcBef>
                <a:spcPts val="0"/>
              </a:spcBef>
              <a:spcAft>
                <a:spcPts val="0"/>
              </a:spcAft>
              <a:buSzPts val="1400"/>
              <a:buChar char="-"/>
            </a:pPr>
            <a:r>
              <a:rPr lang="en"/>
              <a:t>Failure modes</a:t>
            </a:r>
            <a:endParaRPr/>
          </a:p>
          <a:p>
            <a:pPr marL="0" lvl="0" indent="0" algn="l" rtl="0">
              <a:spcBef>
                <a:spcPts val="0"/>
              </a:spcBef>
              <a:spcAft>
                <a:spcPts val="0"/>
              </a:spcAft>
              <a:buNone/>
            </a:pPr>
            <a:endParaRPr/>
          </a:p>
          <a:p>
            <a:pPr marL="0" lvl="0" indent="0" algn="l" rtl="0">
              <a:spcBef>
                <a:spcPts val="0"/>
              </a:spcBef>
              <a:spcAft>
                <a:spcPts val="0"/>
              </a:spcAft>
              <a:buNone/>
            </a:pPr>
            <a:r>
              <a:rPr lang="en"/>
              <a:t>Things we didn’t cover</a:t>
            </a:r>
            <a:endParaRPr/>
          </a:p>
          <a:p>
            <a:pPr marL="457200" lvl="0" indent="-317500" algn="l" rtl="0">
              <a:spcBef>
                <a:spcPts val="0"/>
              </a:spcBef>
              <a:spcAft>
                <a:spcPts val="0"/>
              </a:spcAft>
              <a:buSzPts val="1400"/>
              <a:buChar char="-"/>
            </a:pPr>
            <a:r>
              <a:rPr lang="en"/>
              <a:t>Health checking</a:t>
            </a:r>
            <a:endParaRPr/>
          </a:p>
          <a:p>
            <a:pPr marL="457200" lvl="0" indent="-317500" algn="l" rtl="0">
              <a:spcBef>
                <a:spcPts val="0"/>
              </a:spcBef>
              <a:spcAft>
                <a:spcPts val="0"/>
              </a:spcAft>
              <a:buSzPts val="1400"/>
              <a:buChar char="-"/>
            </a:pPr>
            <a:r>
              <a:rPr lang="en"/>
              <a:t>Circuit breaking</a:t>
            </a:r>
            <a:endParaRPr/>
          </a:p>
          <a:p>
            <a:pPr marL="457200" lvl="0" indent="-317500" algn="l" rtl="0">
              <a:spcBef>
                <a:spcPts val="0"/>
              </a:spcBef>
              <a:spcAft>
                <a:spcPts val="0"/>
              </a:spcAft>
              <a:buSzPts val="1400"/>
              <a:buChar char="-"/>
            </a:pPr>
            <a:r>
              <a:rPr lang="en"/>
              <a:t>Alerting</a:t>
            </a:r>
            <a:endParaRPr/>
          </a:p>
          <a:p>
            <a:pPr marL="457200" lvl="0" indent="-317500" algn="l" rtl="0">
              <a:spcBef>
                <a:spcPts val="0"/>
              </a:spcBef>
              <a:spcAft>
                <a:spcPts val="0"/>
              </a:spcAft>
              <a:buSzPts val="1400"/>
              <a:buChar char="-"/>
            </a:pPr>
            <a:r>
              <a:rPr lang="en"/>
              <a:t>...</a:t>
            </a:r>
            <a:endParaRPr/>
          </a:p>
        </p:txBody>
      </p:sp>
      <p:sp>
        <p:nvSpPr>
          <p:cNvPr id="226" name="Google Shape;226;g4a392d5e75_0_29: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4a392d5e75_0_33: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Point about code bloat and platforms</a:t>
            </a:r>
            <a:endParaRPr/>
          </a:p>
          <a:p>
            <a:pPr marL="0" lvl="0" indent="0" algn="l" rtl="0">
              <a:spcBef>
                <a:spcPts val="0"/>
              </a:spcBef>
              <a:spcAft>
                <a:spcPts val="0"/>
              </a:spcAft>
              <a:buNone/>
            </a:pPr>
            <a:endParaRPr/>
          </a:p>
          <a:p>
            <a:pPr marL="0" lvl="0" indent="0" algn="l" rtl="0">
              <a:spcBef>
                <a:spcPts val="0"/>
              </a:spcBef>
              <a:spcAft>
                <a:spcPts val="0"/>
              </a:spcAft>
              <a:buNone/>
            </a:pPr>
            <a:r>
              <a:rPr lang="en"/>
              <a:t>… so you add all those features to your app</a:t>
            </a:r>
            <a:endParaRPr/>
          </a:p>
          <a:p>
            <a:pPr marL="457200" lvl="0" indent="-317500" algn="l" rtl="0">
              <a:spcBef>
                <a:spcPts val="0"/>
              </a:spcBef>
              <a:spcAft>
                <a:spcPts val="0"/>
              </a:spcAft>
              <a:buSzPts val="1400"/>
              <a:buChar char="-"/>
            </a:pPr>
            <a:r>
              <a:rPr lang="en"/>
              <a:t>its streamlined, fast, shiny and cool</a:t>
            </a:r>
            <a:endParaRPr/>
          </a:p>
          <a:p>
            <a:pPr marL="457200" lvl="0" indent="-317500" algn="l" rtl="0">
              <a:spcBef>
                <a:spcPts val="0"/>
              </a:spcBef>
              <a:spcAft>
                <a:spcPts val="0"/>
              </a:spcAft>
              <a:buSzPts val="1400"/>
              <a:buChar char="-"/>
            </a:pPr>
            <a:r>
              <a:rPr lang="en"/>
              <a:t>lets call him</a:t>
            </a:r>
            <a:endParaRPr/>
          </a:p>
          <a:p>
            <a:pPr marL="914400" lvl="1" indent="-317500" algn="l" rtl="0">
              <a:spcBef>
                <a:spcPts val="0"/>
              </a:spcBef>
              <a:spcAft>
                <a:spcPts val="0"/>
              </a:spcAft>
              <a:buSzPts val="1400"/>
              <a:buChar char="-"/>
            </a:pPr>
            <a:r>
              <a:rPr lang="en"/>
              <a:t>ColdFusion, JRun, Flask, ASP.net, RubyOnRails</a:t>
            </a:r>
            <a:endParaRPr/>
          </a:p>
          <a:p>
            <a:pPr marL="914400" lvl="1" indent="-317500" algn="l" rtl="0">
              <a:spcBef>
                <a:spcPts val="0"/>
              </a:spcBef>
              <a:spcAft>
                <a:spcPts val="0"/>
              </a:spcAft>
              <a:buSzPts val="1400"/>
              <a:buChar char="-"/>
            </a:pPr>
            <a:r>
              <a:rPr lang="en"/>
              <a:t>Homegrown</a:t>
            </a:r>
            <a:endParaRPr/>
          </a:p>
          <a:p>
            <a:pPr marL="457200" lvl="0" indent="-317500" algn="l" rtl="0">
              <a:spcBef>
                <a:spcPts val="0"/>
              </a:spcBef>
              <a:spcAft>
                <a:spcPts val="0"/>
              </a:spcAft>
              <a:buSzPts val="1400"/>
              <a:buChar char="-"/>
            </a:pPr>
            <a:r>
              <a:rPr lang="en"/>
              <a:t>now you create one with each new framework </a:t>
            </a:r>
            <a:endParaRPr/>
          </a:p>
          <a:p>
            <a:pPr marL="0" lvl="0" indent="0" algn="l" rtl="0">
              <a:spcBef>
                <a:spcPts val="0"/>
              </a:spcBef>
              <a:spcAft>
                <a:spcPts val="0"/>
              </a:spcAft>
              <a:buNone/>
            </a:pPr>
            <a:endParaRPr/>
          </a:p>
          <a:p>
            <a:pPr marL="0" lvl="0" indent="0" algn="l" rtl="0">
              <a:spcBef>
                <a:spcPts val="0"/>
              </a:spcBef>
              <a:spcAft>
                <a:spcPts val="0"/>
              </a:spcAft>
              <a:buNone/>
            </a:pPr>
            <a:r>
              <a:rPr lang="en"/>
              <a:t>… time passes by</a:t>
            </a:r>
            <a:endParaRPr/>
          </a:p>
          <a:p>
            <a:pPr marL="0" lvl="0" indent="0" algn="l" rtl="0">
              <a:spcBef>
                <a:spcPts val="0"/>
              </a:spcBef>
              <a:spcAft>
                <a:spcPts val="0"/>
              </a:spcAft>
              <a:buNone/>
            </a:pPr>
            <a:endParaRPr/>
          </a:p>
        </p:txBody>
      </p:sp>
      <p:sp>
        <p:nvSpPr>
          <p:cNvPr id="231" name="Google Shape;231;g4a392d5e75_0_33:notes"/>
          <p:cNvSpPr>
            <a:spLocks noGrp="1" noRot="1" noChangeAspect="1"/>
          </p:cNvSpPr>
          <p:nvPr>
            <p:ph type="sldImg" idx="2"/>
          </p:nvPr>
        </p:nvSpPr>
        <p:spPr>
          <a:xfrm>
            <a:off x="787400" y="609600"/>
            <a:ext cx="5283300"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1" y="247650"/>
            <a:ext cx="7578600" cy="609600"/>
          </a:xfrm>
          <a:prstGeom prst="rect">
            <a:avLst/>
          </a:prstGeom>
          <a:noFill/>
          <a:ln>
            <a:noFill/>
          </a:ln>
        </p:spPr>
        <p:txBody>
          <a:bodyPr spcFirstLastPara="1" wrap="square" lIns="0" tIns="0" rIns="0" bIns="0" anchor="b" anchorCtr="0"/>
          <a:lstStyle>
            <a:lvl1pPr marR="0" lvl="0" algn="l" rtl="0">
              <a:lnSpc>
                <a:spcPct val="90000"/>
              </a:lnSpc>
              <a:spcBef>
                <a:spcPts val="0"/>
              </a:spcBef>
              <a:spcAft>
                <a:spcPts val="0"/>
              </a:spcAft>
              <a:buClr>
                <a:srgbClr val="CE171F"/>
              </a:buClr>
              <a:buSzPts val="2100"/>
              <a:buFont typeface="Arial"/>
              <a:buNone/>
              <a:defRPr sz="2100" b="1" i="0" u="none" strike="noStrike" cap="none">
                <a:solidFill>
                  <a:srgbClr val="CE171F"/>
                </a:solidFill>
                <a:latin typeface="Arial"/>
                <a:ea typeface="Arial"/>
                <a:cs typeface="Arial"/>
                <a:sym typeface="Arial"/>
              </a:defRPr>
            </a:lvl1pPr>
            <a:lvl2pPr lvl="1" rtl="0">
              <a:spcBef>
                <a:spcPts val="0"/>
              </a:spcBef>
              <a:spcAft>
                <a:spcPts val="0"/>
              </a:spcAft>
              <a:buSzPts val="2800"/>
              <a:buNone/>
              <a:defRPr sz="1400"/>
            </a:lvl2pPr>
            <a:lvl3pPr lvl="2" rtl="0">
              <a:spcBef>
                <a:spcPts val="0"/>
              </a:spcBef>
              <a:spcAft>
                <a:spcPts val="0"/>
              </a:spcAft>
              <a:buSzPts val="2800"/>
              <a:buNone/>
              <a:defRPr sz="1400"/>
            </a:lvl3pPr>
            <a:lvl4pPr lvl="3" rtl="0">
              <a:spcBef>
                <a:spcPts val="0"/>
              </a:spcBef>
              <a:spcAft>
                <a:spcPts val="0"/>
              </a:spcAft>
              <a:buSzPts val="2800"/>
              <a:buNone/>
              <a:defRPr sz="1400"/>
            </a:lvl4pPr>
            <a:lvl5pPr lvl="4" rtl="0">
              <a:spcBef>
                <a:spcPts val="0"/>
              </a:spcBef>
              <a:spcAft>
                <a:spcPts val="0"/>
              </a:spcAft>
              <a:buSzPts val="2800"/>
              <a:buNone/>
              <a:defRPr sz="1400"/>
            </a:lvl5pPr>
            <a:lvl6pPr lvl="5" rtl="0">
              <a:spcBef>
                <a:spcPts val="0"/>
              </a:spcBef>
              <a:spcAft>
                <a:spcPts val="0"/>
              </a:spcAft>
              <a:buSzPts val="2800"/>
              <a:buNone/>
              <a:defRPr sz="1400"/>
            </a:lvl6pPr>
            <a:lvl7pPr lvl="6" rtl="0">
              <a:spcBef>
                <a:spcPts val="0"/>
              </a:spcBef>
              <a:spcAft>
                <a:spcPts val="0"/>
              </a:spcAft>
              <a:buSzPts val="2800"/>
              <a:buNone/>
              <a:defRPr sz="1400"/>
            </a:lvl7pPr>
            <a:lvl8pPr lvl="7" rtl="0">
              <a:spcBef>
                <a:spcPts val="0"/>
              </a:spcBef>
              <a:spcAft>
                <a:spcPts val="0"/>
              </a:spcAft>
              <a:buSzPts val="2800"/>
              <a:buNone/>
              <a:defRPr sz="1400"/>
            </a:lvl8pPr>
            <a:lvl9pPr lvl="8" rtl="0">
              <a:spcBef>
                <a:spcPts val="0"/>
              </a:spcBef>
              <a:spcAft>
                <a:spcPts val="0"/>
              </a:spcAft>
              <a:buSzPts val="2800"/>
              <a:buNone/>
              <a:defRPr sz="1400"/>
            </a:lvl9pPr>
          </a:lstStyle>
          <a:p>
            <a:endParaRPr/>
          </a:p>
        </p:txBody>
      </p:sp>
      <p:sp>
        <p:nvSpPr>
          <p:cNvPr id="52" name="Google Shape;52;p13"/>
          <p:cNvSpPr txBox="1">
            <a:spLocks noGrp="1"/>
          </p:cNvSpPr>
          <p:nvPr>
            <p:ph type="body" idx="1"/>
          </p:nvPr>
        </p:nvSpPr>
        <p:spPr>
          <a:xfrm>
            <a:off x="457201" y="1028699"/>
            <a:ext cx="7812600" cy="3747600"/>
          </a:xfrm>
          <a:prstGeom prst="rect">
            <a:avLst/>
          </a:prstGeom>
          <a:noFill/>
          <a:ln>
            <a:noFill/>
          </a:ln>
        </p:spPr>
        <p:txBody>
          <a:bodyPr spcFirstLastPara="1" wrap="square" lIns="0" tIns="0" rIns="0" bIns="0" anchor="t" anchorCtr="0"/>
          <a:lstStyle>
            <a:lvl1pPr marL="457200" marR="0" lvl="0" indent="-317500" algn="l" rtl="0">
              <a:lnSpc>
                <a:spcPct val="90000"/>
              </a:lnSpc>
              <a:spcBef>
                <a:spcPts val="900"/>
              </a:spcBef>
              <a:spcAft>
                <a:spcPts val="0"/>
              </a:spcAft>
              <a:buClr>
                <a:srgbClr val="A8A8AB"/>
              </a:buClr>
              <a:buSzPts val="1400"/>
              <a:buFont typeface="Arial"/>
              <a:buChar char="•"/>
              <a:defRPr sz="1500" b="0" i="0" u="none" strike="noStrike" cap="none">
                <a:solidFill>
                  <a:schemeClr val="dk1"/>
                </a:solidFill>
                <a:latin typeface="Arial"/>
                <a:ea typeface="Arial"/>
                <a:cs typeface="Arial"/>
                <a:sym typeface="Arial"/>
              </a:defRPr>
            </a:lvl1pPr>
            <a:lvl2pPr marL="914400" marR="0" lvl="1" indent="-304800" algn="l" rtl="0">
              <a:lnSpc>
                <a:spcPct val="90000"/>
              </a:lnSpc>
              <a:spcBef>
                <a:spcPts val="1600"/>
              </a:spcBef>
              <a:spcAft>
                <a:spcPts val="0"/>
              </a:spcAft>
              <a:buClr>
                <a:srgbClr val="A8A8AB"/>
              </a:buClr>
              <a:buSzPts val="1200"/>
              <a:buFont typeface="Arial"/>
              <a:buChar char="–"/>
              <a:defRPr sz="1400" b="0" i="0" u="none" strike="noStrike" cap="none">
                <a:solidFill>
                  <a:schemeClr val="dk1"/>
                </a:solidFill>
                <a:latin typeface="Arial"/>
                <a:ea typeface="Arial"/>
                <a:cs typeface="Arial"/>
                <a:sym typeface="Arial"/>
              </a:defRPr>
            </a:lvl2pPr>
            <a:lvl3pPr marL="1371600" marR="0" lvl="2" indent="-298450" algn="l" rtl="0">
              <a:lnSpc>
                <a:spcPct val="90000"/>
              </a:lnSpc>
              <a:spcBef>
                <a:spcPts val="1600"/>
              </a:spcBef>
              <a:spcAft>
                <a:spcPts val="0"/>
              </a:spcAft>
              <a:buClr>
                <a:srgbClr val="A8A8AB"/>
              </a:buClr>
              <a:buSzPts val="1100"/>
              <a:buFont typeface="Arial"/>
              <a:buChar char="•"/>
              <a:defRPr sz="1200" b="0" i="0" u="none" strike="noStrike" cap="none">
                <a:solidFill>
                  <a:schemeClr val="dk1"/>
                </a:solidFill>
                <a:latin typeface="Arial"/>
                <a:ea typeface="Arial"/>
                <a:cs typeface="Arial"/>
                <a:sym typeface="Arial"/>
              </a:defRPr>
            </a:lvl3pPr>
            <a:lvl4pPr marL="1828800" marR="0" lvl="3" indent="-285750" algn="l" rtl="0">
              <a:lnSpc>
                <a:spcPct val="90000"/>
              </a:lnSpc>
              <a:spcBef>
                <a:spcPts val="1600"/>
              </a:spcBef>
              <a:spcAft>
                <a:spcPts val="0"/>
              </a:spcAft>
              <a:buClr>
                <a:srgbClr val="A8A8AB"/>
              </a:buClr>
              <a:buSzPts val="900"/>
              <a:buFont typeface="Arial"/>
              <a:buChar char="–"/>
              <a:defRPr sz="1100" b="0" i="0" u="none" strike="noStrike" cap="none">
                <a:solidFill>
                  <a:schemeClr val="dk1"/>
                </a:solidFill>
                <a:latin typeface="Arial"/>
                <a:ea typeface="Arial"/>
                <a:cs typeface="Arial"/>
                <a:sym typeface="Arial"/>
              </a:defRPr>
            </a:lvl4pPr>
            <a:lvl5pPr marL="2286000" marR="0" lvl="4" indent="-285750" algn="l" rtl="0">
              <a:lnSpc>
                <a:spcPct val="90000"/>
              </a:lnSpc>
              <a:spcBef>
                <a:spcPts val="1600"/>
              </a:spcBef>
              <a:spcAft>
                <a:spcPts val="0"/>
              </a:spcAft>
              <a:buClr>
                <a:srgbClr val="A8A8AB"/>
              </a:buClr>
              <a:buSzPts val="900"/>
              <a:buFont typeface="Arial"/>
              <a:buChar char="•"/>
              <a:defRPr sz="1100" b="0" i="0" u="none" strike="noStrike" cap="none">
                <a:solidFill>
                  <a:schemeClr val="dk1"/>
                </a:solidFill>
                <a:latin typeface="Arial"/>
                <a:ea typeface="Arial"/>
                <a:cs typeface="Arial"/>
                <a:sym typeface="Arial"/>
              </a:defRPr>
            </a:lvl5pPr>
            <a:lvl6pPr marL="2743200" marR="0" lvl="5" indent="-285750" algn="l" rtl="0">
              <a:lnSpc>
                <a:spcPct val="90000"/>
              </a:lnSpc>
              <a:spcBef>
                <a:spcPts val="1600"/>
              </a:spcBef>
              <a:spcAft>
                <a:spcPts val="0"/>
              </a:spcAft>
              <a:buClr>
                <a:srgbClr val="A8A8AB"/>
              </a:buClr>
              <a:buSzPts val="900"/>
              <a:buFont typeface="Calibri"/>
              <a:buChar char="–"/>
              <a:defRPr sz="1100" b="0" i="0" u="none" strike="noStrike" cap="none">
                <a:solidFill>
                  <a:schemeClr val="dk1"/>
                </a:solidFill>
                <a:latin typeface="Arial"/>
                <a:ea typeface="Arial"/>
                <a:cs typeface="Arial"/>
                <a:sym typeface="Arial"/>
              </a:defRPr>
            </a:lvl6pPr>
            <a:lvl7pPr marL="3200400" marR="0" lvl="6" indent="-285750" algn="l" rtl="0">
              <a:lnSpc>
                <a:spcPct val="90000"/>
              </a:lnSpc>
              <a:spcBef>
                <a:spcPts val="1600"/>
              </a:spcBef>
              <a:spcAft>
                <a:spcPts val="0"/>
              </a:spcAft>
              <a:buClr>
                <a:srgbClr val="A8A8AB"/>
              </a:buClr>
              <a:buSzPts val="900"/>
              <a:buFont typeface="Arial"/>
              <a:buChar char="•"/>
              <a:defRPr sz="1100" b="0" i="0" u="none" strike="noStrike" cap="none">
                <a:solidFill>
                  <a:schemeClr val="dk1"/>
                </a:solidFill>
                <a:latin typeface="Arial"/>
                <a:ea typeface="Arial"/>
                <a:cs typeface="Arial"/>
                <a:sym typeface="Arial"/>
              </a:defRPr>
            </a:lvl7pPr>
            <a:lvl8pPr marL="3657600" marR="0" lvl="7" indent="-285750" algn="l" rtl="0">
              <a:lnSpc>
                <a:spcPct val="90000"/>
              </a:lnSpc>
              <a:spcBef>
                <a:spcPts val="1600"/>
              </a:spcBef>
              <a:spcAft>
                <a:spcPts val="0"/>
              </a:spcAft>
              <a:buClr>
                <a:srgbClr val="A8A8AB"/>
              </a:buClr>
              <a:buSzPts val="900"/>
              <a:buFont typeface="Calibri"/>
              <a:buChar char="–"/>
              <a:defRPr sz="1100" b="0" i="0" u="none" strike="noStrike" cap="none">
                <a:solidFill>
                  <a:schemeClr val="dk1"/>
                </a:solidFill>
                <a:latin typeface="Arial"/>
                <a:ea typeface="Arial"/>
                <a:cs typeface="Arial"/>
                <a:sym typeface="Arial"/>
              </a:defRPr>
            </a:lvl8pPr>
            <a:lvl9pPr marL="4114800" marR="0" lvl="8" indent="-285750" algn="l" rtl="0">
              <a:lnSpc>
                <a:spcPct val="90000"/>
              </a:lnSpc>
              <a:spcBef>
                <a:spcPts val="1600"/>
              </a:spcBef>
              <a:spcAft>
                <a:spcPts val="1600"/>
              </a:spcAft>
              <a:buClr>
                <a:srgbClr val="A8A8AB"/>
              </a:buClr>
              <a:buSzPts val="900"/>
              <a:buFont typeface="Arial"/>
              <a:buChar char="•"/>
              <a:defRPr sz="1100" b="0" i="0" u="none" strike="noStrike" cap="none">
                <a:solidFill>
                  <a:schemeClr val="dk1"/>
                </a:solidFill>
                <a:latin typeface="Arial"/>
                <a:ea typeface="Arial"/>
                <a:cs typeface="Arial"/>
                <a:sym typeface="Aria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7"/>
        <p:cNvGrpSpPr/>
        <p:nvPr/>
      </p:nvGrpSpPr>
      <p:grpSpPr>
        <a:xfrm>
          <a:off x="0" y="0"/>
          <a:ext cx="0" cy="0"/>
          <a:chOff x="0" y="0"/>
          <a:chExt cx="0" cy="0"/>
        </a:xfrm>
      </p:grpSpPr>
      <p:sp>
        <p:nvSpPr>
          <p:cNvPr id="58" name="Google Shape;58;p15"/>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61" name="Google Shape;61;p15"/>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62" name="Google Shape;62;p1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65" name="Google Shape;65;p1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6"/>
        <p:cNvGrpSpPr/>
        <p:nvPr/>
      </p:nvGrpSpPr>
      <p:grpSpPr>
        <a:xfrm>
          <a:off x="0" y="0"/>
          <a:ext cx="0" cy="0"/>
          <a:chOff x="0" y="0"/>
          <a:chExt cx="0" cy="0"/>
        </a:xfrm>
      </p:grpSpPr>
      <p:sp>
        <p:nvSpPr>
          <p:cNvPr id="67" name="Google Shape;67;p17"/>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0" name="Google Shape;70;p17"/>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1" name="Google Shape;71;p1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sp>
        <p:nvSpPr>
          <p:cNvPr id="73" name="Google Shape;73;p18"/>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8"/>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6" name="Google Shape;76;p18"/>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7" name="Google Shape;77;p18"/>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8" name="Google Shape;78;p1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9"/>
        <p:cNvGrpSpPr/>
        <p:nvPr/>
      </p:nvGrpSpPr>
      <p:grpSpPr>
        <a:xfrm>
          <a:off x="0" y="0"/>
          <a:ext cx="0" cy="0"/>
          <a:chOff x="0" y="0"/>
          <a:chExt cx="0" cy="0"/>
        </a:xfrm>
      </p:grpSpPr>
      <p:sp>
        <p:nvSpPr>
          <p:cNvPr id="80" name="Google Shape;80;p19"/>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9"/>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9"/>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3" name="Google Shape;83;p1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4"/>
        <p:cNvGrpSpPr/>
        <p:nvPr/>
      </p:nvGrpSpPr>
      <p:grpSpPr>
        <a:xfrm>
          <a:off x="0" y="0"/>
          <a:ext cx="0" cy="0"/>
          <a:chOff x="0" y="0"/>
          <a:chExt cx="0" cy="0"/>
        </a:xfrm>
      </p:grpSpPr>
      <p:sp>
        <p:nvSpPr>
          <p:cNvPr id="85" name="Google Shape;85;p20"/>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0"/>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0"/>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8" name="Google Shape;88;p2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
        <p:nvSpPr>
          <p:cNvPr id="89" name="Google Shape;89;p2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0"/>
        <p:cNvGrpSpPr/>
        <p:nvPr/>
      </p:nvGrpSpPr>
      <p:grpSpPr>
        <a:xfrm>
          <a:off x="0" y="0"/>
          <a:ext cx="0" cy="0"/>
          <a:chOff x="0" y="0"/>
          <a:chExt cx="0" cy="0"/>
        </a:xfrm>
      </p:grpSpPr>
      <p:sp>
        <p:nvSpPr>
          <p:cNvPr id="91" name="Google Shape;91;p21"/>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92" name="Google Shape;92;p2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3"/>
        <p:cNvGrpSpPr/>
        <p:nvPr/>
      </p:nvGrpSpPr>
      <p:grpSpPr>
        <a:xfrm>
          <a:off x="0" y="0"/>
          <a:ext cx="0" cy="0"/>
          <a:chOff x="0" y="0"/>
          <a:chExt cx="0" cy="0"/>
        </a:xfrm>
      </p:grpSpPr>
      <p:sp>
        <p:nvSpPr>
          <p:cNvPr id="94" name="Google Shape;94;p22"/>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2"/>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2"/>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Clr>
                <a:schemeClr val="dk2"/>
              </a:buClr>
              <a:buSzPts val="4200"/>
              <a:buNone/>
              <a:defRPr sz="4200">
                <a:solidFill>
                  <a:schemeClr val="dk2"/>
                </a:solidFill>
              </a:defRPr>
            </a:lvl1pPr>
            <a:lvl2pPr lvl="1" algn="ctr" rtl="0">
              <a:spcBef>
                <a:spcPts val="0"/>
              </a:spcBef>
              <a:spcAft>
                <a:spcPts val="0"/>
              </a:spcAft>
              <a:buClr>
                <a:schemeClr val="dk2"/>
              </a:buClr>
              <a:buSzPts val="4200"/>
              <a:buNone/>
              <a:defRPr sz="4200">
                <a:solidFill>
                  <a:schemeClr val="dk2"/>
                </a:solidFill>
              </a:defRPr>
            </a:lvl2pPr>
            <a:lvl3pPr lvl="2" algn="ctr" rtl="0">
              <a:spcBef>
                <a:spcPts val="0"/>
              </a:spcBef>
              <a:spcAft>
                <a:spcPts val="0"/>
              </a:spcAft>
              <a:buClr>
                <a:schemeClr val="dk2"/>
              </a:buClr>
              <a:buSzPts val="4200"/>
              <a:buNone/>
              <a:defRPr sz="4200">
                <a:solidFill>
                  <a:schemeClr val="dk2"/>
                </a:solidFill>
              </a:defRPr>
            </a:lvl3pPr>
            <a:lvl4pPr lvl="3" algn="ctr" rtl="0">
              <a:spcBef>
                <a:spcPts val="0"/>
              </a:spcBef>
              <a:spcAft>
                <a:spcPts val="0"/>
              </a:spcAft>
              <a:buClr>
                <a:schemeClr val="dk2"/>
              </a:buClr>
              <a:buSzPts val="4200"/>
              <a:buNone/>
              <a:defRPr sz="4200">
                <a:solidFill>
                  <a:schemeClr val="dk2"/>
                </a:solidFill>
              </a:defRPr>
            </a:lvl4pPr>
            <a:lvl5pPr lvl="4" algn="ctr" rtl="0">
              <a:spcBef>
                <a:spcPts val="0"/>
              </a:spcBef>
              <a:spcAft>
                <a:spcPts val="0"/>
              </a:spcAft>
              <a:buClr>
                <a:schemeClr val="dk2"/>
              </a:buClr>
              <a:buSzPts val="4200"/>
              <a:buNone/>
              <a:defRPr sz="4200">
                <a:solidFill>
                  <a:schemeClr val="dk2"/>
                </a:solidFill>
              </a:defRPr>
            </a:lvl5pPr>
            <a:lvl6pPr lvl="5" algn="ctr" rtl="0">
              <a:spcBef>
                <a:spcPts val="0"/>
              </a:spcBef>
              <a:spcAft>
                <a:spcPts val="0"/>
              </a:spcAft>
              <a:buClr>
                <a:schemeClr val="dk2"/>
              </a:buClr>
              <a:buSzPts val="4200"/>
              <a:buNone/>
              <a:defRPr sz="4200">
                <a:solidFill>
                  <a:schemeClr val="dk2"/>
                </a:solidFill>
              </a:defRPr>
            </a:lvl6pPr>
            <a:lvl7pPr lvl="6" algn="ctr" rtl="0">
              <a:spcBef>
                <a:spcPts val="0"/>
              </a:spcBef>
              <a:spcAft>
                <a:spcPts val="0"/>
              </a:spcAft>
              <a:buClr>
                <a:schemeClr val="dk2"/>
              </a:buClr>
              <a:buSzPts val="4200"/>
              <a:buNone/>
              <a:defRPr sz="4200">
                <a:solidFill>
                  <a:schemeClr val="dk2"/>
                </a:solidFill>
              </a:defRPr>
            </a:lvl7pPr>
            <a:lvl8pPr lvl="7" algn="ctr" rtl="0">
              <a:spcBef>
                <a:spcPts val="0"/>
              </a:spcBef>
              <a:spcAft>
                <a:spcPts val="0"/>
              </a:spcAft>
              <a:buClr>
                <a:schemeClr val="dk2"/>
              </a:buClr>
              <a:buSzPts val="4200"/>
              <a:buNone/>
              <a:defRPr sz="4200">
                <a:solidFill>
                  <a:schemeClr val="dk2"/>
                </a:solidFill>
              </a:defRPr>
            </a:lvl8pPr>
            <a:lvl9pPr lvl="8" algn="ctr" rtl="0">
              <a:spcBef>
                <a:spcPts val="0"/>
              </a:spcBef>
              <a:spcAft>
                <a:spcPts val="0"/>
              </a:spcAft>
              <a:buClr>
                <a:schemeClr val="dk2"/>
              </a:buClr>
              <a:buSzPts val="4200"/>
              <a:buNone/>
              <a:defRPr sz="4200">
                <a:solidFill>
                  <a:schemeClr val="dk2"/>
                </a:solidFill>
              </a:defRPr>
            </a:lvl9pPr>
          </a:lstStyle>
          <a:p>
            <a:endParaRPr/>
          </a:p>
        </p:txBody>
      </p:sp>
      <p:sp>
        <p:nvSpPr>
          <p:cNvPr id="97" name="Google Shape;97;p22"/>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8" name="Google Shape;98;p22"/>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99" name="Google Shape;99;p2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0"/>
        <p:cNvGrpSpPr/>
        <p:nvPr/>
      </p:nvGrpSpPr>
      <p:grpSpPr>
        <a:xfrm>
          <a:off x="0" y="0"/>
          <a:ext cx="0" cy="0"/>
          <a:chOff x="0" y="0"/>
          <a:chExt cx="0" cy="0"/>
        </a:xfrm>
      </p:grpSpPr>
      <p:sp>
        <p:nvSpPr>
          <p:cNvPr id="101" name="Google Shape;101;p23"/>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3"/>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3"/>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104" name="Google Shape;104;p2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sp>
        <p:nvSpPr>
          <p:cNvPr id="106" name="Google Shape;106;p24"/>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lstStyle>
            <a:lvl1pPr lvl="0" algn="ctr" rtl="0">
              <a:spcBef>
                <a:spcPts val="0"/>
              </a:spcBef>
              <a:spcAft>
                <a:spcPts val="0"/>
              </a:spcAft>
              <a:buClr>
                <a:schemeClr val="dk2"/>
              </a:buClr>
              <a:buSzPts val="12000"/>
              <a:buNone/>
              <a:defRPr sz="12000">
                <a:solidFill>
                  <a:schemeClr val="dk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107" name="Google Shape;107;p24"/>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08" name="Google Shape;108;p2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9"/>
        <p:cNvGrpSpPr/>
        <p:nvPr/>
      </p:nvGrpSpPr>
      <p:grpSpPr>
        <a:xfrm>
          <a:off x="0" y="0"/>
          <a:ext cx="0" cy="0"/>
          <a:chOff x="0" y="0"/>
          <a:chExt cx="0" cy="0"/>
        </a:xfrm>
      </p:grpSpPr>
      <p:sp>
        <p:nvSpPr>
          <p:cNvPr id="110" name="Google Shape;110;p2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111"/>
        <p:cNvGrpSpPr/>
        <p:nvPr/>
      </p:nvGrpSpPr>
      <p:grpSpPr>
        <a:xfrm>
          <a:off x="0" y="0"/>
          <a:ext cx="0" cy="0"/>
          <a:chOff x="0" y="0"/>
          <a:chExt cx="0" cy="0"/>
        </a:xfrm>
      </p:grpSpPr>
      <p:sp>
        <p:nvSpPr>
          <p:cNvPr id="112" name="Google Shape;112;p26"/>
          <p:cNvSpPr txBox="1"/>
          <p:nvPr/>
        </p:nvSpPr>
        <p:spPr>
          <a:xfrm>
            <a:off x="7259100" y="4748011"/>
            <a:ext cx="1580100" cy="155400"/>
          </a:xfrm>
          <a:prstGeom prst="rect">
            <a:avLst/>
          </a:prstGeom>
          <a:noFill/>
          <a:ln>
            <a:noFill/>
          </a:ln>
        </p:spPr>
        <p:txBody>
          <a:bodyPr spcFirstLastPara="1" wrap="square" lIns="0" tIns="0" rIns="0" bIns="0" anchor="b" anchorCtr="0">
            <a:noAutofit/>
          </a:bodyPr>
          <a:lstStyle/>
          <a:p>
            <a:pPr marL="0" marR="0" lvl="1" indent="0" algn="r" rtl="0">
              <a:spcBef>
                <a:spcPts val="0"/>
              </a:spcBef>
              <a:spcAft>
                <a:spcPts val="0"/>
              </a:spcAft>
              <a:buNone/>
            </a:pPr>
            <a:r>
              <a:rPr lang="en" sz="600" b="0" i="0" u="none" strike="noStrike" cap="none">
                <a:solidFill>
                  <a:srgbClr val="B7B7B7"/>
                </a:solidFill>
                <a:latin typeface="Roboto"/>
                <a:ea typeface="Roboto"/>
                <a:cs typeface="Roboto"/>
                <a:sym typeface="Roboto"/>
              </a:rPr>
              <a:t>Confidential &amp; Proprietary</a:t>
            </a:r>
            <a:endParaRPr sz="600" b="0" i="0" u="none" strike="noStrike" cap="none">
              <a:solidFill>
                <a:srgbClr val="B7B7B7"/>
              </a:solidFill>
              <a:latin typeface="Roboto"/>
              <a:ea typeface="Roboto"/>
              <a:cs typeface="Roboto"/>
              <a:sym typeface="Roboto"/>
            </a:endParaRPr>
          </a:p>
        </p:txBody>
      </p:sp>
      <p:grpSp>
        <p:nvGrpSpPr>
          <p:cNvPr id="113" name="Google Shape;113;p26"/>
          <p:cNvGrpSpPr/>
          <p:nvPr/>
        </p:nvGrpSpPr>
        <p:grpSpPr>
          <a:xfrm>
            <a:off x="386711" y="5114356"/>
            <a:ext cx="1796788" cy="33676"/>
            <a:chOff x="2031822" y="2229250"/>
            <a:chExt cx="2193613" cy="39900"/>
          </a:xfrm>
        </p:grpSpPr>
        <p:sp>
          <p:nvSpPr>
            <p:cNvPr id="114" name="Google Shape;114;p26"/>
            <p:cNvSpPr/>
            <p:nvPr/>
          </p:nvSpPr>
          <p:spPr>
            <a:xfrm>
              <a:off x="2031822" y="2229250"/>
              <a:ext cx="548400" cy="3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6"/>
            <p:cNvSpPr/>
            <p:nvPr/>
          </p:nvSpPr>
          <p:spPr>
            <a:xfrm>
              <a:off x="2580226" y="2229250"/>
              <a:ext cx="548400" cy="39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6"/>
            <p:cNvSpPr/>
            <p:nvPr/>
          </p:nvSpPr>
          <p:spPr>
            <a:xfrm>
              <a:off x="3677034" y="2229250"/>
              <a:ext cx="548400" cy="3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6"/>
            <p:cNvSpPr/>
            <p:nvPr/>
          </p:nvSpPr>
          <p:spPr>
            <a:xfrm>
              <a:off x="3128621" y="2229250"/>
              <a:ext cx="548400" cy="399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8" name="Google Shape;118;p26"/>
          <p:cNvPicPr preferRelativeResize="0"/>
          <p:nvPr/>
        </p:nvPicPr>
        <p:blipFill>
          <a:blip r:embed="rId2">
            <a:alphaModFix/>
          </a:blip>
          <a:stretch>
            <a:fillRect/>
          </a:stretch>
        </p:blipFill>
        <p:spPr>
          <a:xfrm>
            <a:off x="386625" y="4747950"/>
            <a:ext cx="868051" cy="15552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Blank Slide">
  <p:cSld name="Blank_1">
    <p:spTree>
      <p:nvGrpSpPr>
        <p:cNvPr id="1" name="Shape 119"/>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7_Big Quote white">
  <p:cSld name="Big Quote white">
    <p:spTree>
      <p:nvGrpSpPr>
        <p:cNvPr id="1" name="Shape 120"/>
        <p:cNvGrpSpPr/>
        <p:nvPr/>
      </p:nvGrpSpPr>
      <p:grpSpPr>
        <a:xfrm>
          <a:off x="0" y="0"/>
          <a:ext cx="0" cy="0"/>
          <a:chOff x="0" y="0"/>
          <a:chExt cx="0" cy="0"/>
        </a:xfrm>
      </p:grpSpPr>
      <p:sp>
        <p:nvSpPr>
          <p:cNvPr id="121" name="Google Shape;121;p28"/>
          <p:cNvSpPr txBox="1">
            <a:spLocks noGrp="1"/>
          </p:cNvSpPr>
          <p:nvPr>
            <p:ph type="body" idx="1"/>
          </p:nvPr>
        </p:nvSpPr>
        <p:spPr>
          <a:xfrm>
            <a:off x="567559" y="1335024"/>
            <a:ext cx="2020200" cy="1952100"/>
          </a:xfrm>
          <a:prstGeom prst="rect">
            <a:avLst/>
          </a:prstGeom>
          <a:noFill/>
          <a:ln>
            <a:noFill/>
          </a:ln>
        </p:spPr>
        <p:txBody>
          <a:bodyPr spcFirstLastPara="1" wrap="square" lIns="91425" tIns="91425" rIns="91425" bIns="91425" anchor="t" anchorCtr="0"/>
          <a:lstStyle>
            <a:lvl1pPr marL="457200" marR="0" lvl="0" indent="-228600" algn="r" rtl="0">
              <a:lnSpc>
                <a:spcPct val="100000"/>
              </a:lnSpc>
              <a:spcBef>
                <a:spcPts val="0"/>
              </a:spcBef>
              <a:spcAft>
                <a:spcPts val="0"/>
              </a:spcAft>
              <a:buClr>
                <a:schemeClr val="accent1"/>
              </a:buClr>
              <a:buSzPts val="1800"/>
              <a:buNone/>
              <a:defRPr sz="1800" i="0" u="none" strike="noStrike" cap="none">
                <a:solidFill>
                  <a:schemeClr val="accent1"/>
                </a:solidFill>
              </a:defRPr>
            </a:lvl1pPr>
            <a:lvl2pPr marL="914400" marR="0" lvl="1" indent="-228600" algn="r" rtl="0">
              <a:lnSpc>
                <a:spcPct val="114000"/>
              </a:lnSpc>
              <a:spcBef>
                <a:spcPts val="1000"/>
              </a:spcBef>
              <a:spcAft>
                <a:spcPts val="0"/>
              </a:spcAft>
              <a:buClr>
                <a:schemeClr val="dk2"/>
              </a:buClr>
              <a:buSzPts val="1800"/>
              <a:buNone/>
              <a:defRPr sz="1800" i="0" u="none" strike="noStrike" cap="none">
                <a:solidFill>
                  <a:schemeClr val="dk2"/>
                </a:solidFill>
              </a:defRPr>
            </a:lvl2pPr>
            <a:lvl3pPr marL="1371600" marR="0" lvl="2" indent="-228600" algn="r" rtl="0">
              <a:lnSpc>
                <a:spcPct val="114000"/>
              </a:lnSpc>
              <a:spcBef>
                <a:spcPts val="1000"/>
              </a:spcBef>
              <a:spcAft>
                <a:spcPts val="0"/>
              </a:spcAft>
              <a:buClr>
                <a:schemeClr val="accent1"/>
              </a:buClr>
              <a:buSzPts val="1400"/>
              <a:buNone/>
              <a:defRPr sz="1400" i="0" u="none" strike="noStrike" cap="none">
                <a:solidFill>
                  <a:schemeClr val="accent1"/>
                </a:solidFill>
              </a:defRPr>
            </a:lvl3pPr>
            <a:lvl4pPr marL="1828800" marR="0" lvl="3" indent="-228600" algn="r" rtl="0">
              <a:lnSpc>
                <a:spcPct val="114000"/>
              </a:lnSpc>
              <a:spcBef>
                <a:spcPts val="1000"/>
              </a:spcBef>
              <a:spcAft>
                <a:spcPts val="0"/>
              </a:spcAft>
              <a:buClr>
                <a:schemeClr val="dk2"/>
              </a:buClr>
              <a:buSzPts val="1400"/>
              <a:buNone/>
              <a:defRPr sz="1400" i="0" u="none" strike="noStrike" cap="none">
                <a:solidFill>
                  <a:schemeClr val="dk2"/>
                </a:solidFill>
              </a:defRPr>
            </a:lvl4pPr>
            <a:lvl5pPr marL="2286000" marR="0" lvl="4" indent="-228600" algn="r" rtl="0">
              <a:lnSpc>
                <a:spcPct val="114000"/>
              </a:lnSpc>
              <a:spcBef>
                <a:spcPts val="1000"/>
              </a:spcBef>
              <a:spcAft>
                <a:spcPts val="0"/>
              </a:spcAft>
              <a:buClr>
                <a:schemeClr val="dk2"/>
              </a:buClr>
              <a:buSzPts val="1400"/>
              <a:buNone/>
              <a:defRPr sz="1400" i="0" u="none" strike="noStrike" cap="none">
                <a:solidFill>
                  <a:schemeClr val="dk2"/>
                </a:solidFill>
              </a:defRPr>
            </a:lvl5pPr>
            <a:lvl6pPr marL="2743200" marR="0" lvl="5" indent="-342900" algn="l" rtl="0">
              <a:lnSpc>
                <a:spcPct val="90000"/>
              </a:lnSpc>
              <a:spcBef>
                <a:spcPts val="1000"/>
              </a:spcBef>
              <a:spcAft>
                <a:spcPts val="0"/>
              </a:spcAft>
              <a:buClr>
                <a:schemeClr val="dk1"/>
              </a:buClr>
              <a:buSzPts val="1800"/>
              <a:buChar char="•"/>
              <a:defRPr sz="1800" i="0" u="none" strike="noStrike" cap="none">
                <a:solidFill>
                  <a:schemeClr val="dk1"/>
                </a:solidFill>
              </a:defRPr>
            </a:lvl6pPr>
            <a:lvl7pPr marL="3200400" marR="0" lvl="6" indent="-342900" algn="l" rtl="0">
              <a:lnSpc>
                <a:spcPct val="90000"/>
              </a:lnSpc>
              <a:spcBef>
                <a:spcPts val="1600"/>
              </a:spcBef>
              <a:spcAft>
                <a:spcPts val="0"/>
              </a:spcAft>
              <a:buClr>
                <a:schemeClr val="dk1"/>
              </a:buClr>
              <a:buSzPts val="1800"/>
              <a:buChar char="•"/>
              <a:defRPr sz="1800" i="0" u="none" strike="noStrike" cap="none">
                <a:solidFill>
                  <a:schemeClr val="dk1"/>
                </a:solidFill>
              </a:defRPr>
            </a:lvl7pPr>
            <a:lvl8pPr marL="3657600" marR="0" lvl="7" indent="-342900" algn="l" rtl="0">
              <a:lnSpc>
                <a:spcPct val="90000"/>
              </a:lnSpc>
              <a:spcBef>
                <a:spcPts val="1600"/>
              </a:spcBef>
              <a:spcAft>
                <a:spcPts val="0"/>
              </a:spcAft>
              <a:buClr>
                <a:schemeClr val="dk1"/>
              </a:buClr>
              <a:buSzPts val="1800"/>
              <a:buChar char="•"/>
              <a:defRPr sz="1800" i="0" u="none" strike="noStrike" cap="none">
                <a:solidFill>
                  <a:schemeClr val="dk1"/>
                </a:solidFill>
              </a:defRPr>
            </a:lvl8pPr>
            <a:lvl9pPr marL="4114800" marR="0" lvl="8" indent="-342900" algn="l" rtl="0">
              <a:lnSpc>
                <a:spcPct val="90000"/>
              </a:lnSpc>
              <a:spcBef>
                <a:spcPts val="1600"/>
              </a:spcBef>
              <a:spcAft>
                <a:spcPts val="1600"/>
              </a:spcAft>
              <a:buClr>
                <a:schemeClr val="dk1"/>
              </a:buClr>
              <a:buSzPts val="1800"/>
              <a:buChar char="•"/>
              <a:defRPr sz="1800" i="0" u="none" strike="noStrike" cap="none">
                <a:solidFill>
                  <a:schemeClr val="dk1"/>
                </a:solidFill>
              </a:defRPr>
            </a:lvl9pPr>
          </a:lstStyle>
          <a:p>
            <a:endParaRPr/>
          </a:p>
        </p:txBody>
      </p:sp>
      <p:cxnSp>
        <p:nvCxnSpPr>
          <p:cNvPr id="122" name="Google Shape;122;p28"/>
          <p:cNvCxnSpPr/>
          <p:nvPr/>
        </p:nvCxnSpPr>
        <p:spPr>
          <a:xfrm>
            <a:off x="2779776" y="1413675"/>
            <a:ext cx="0" cy="3021900"/>
          </a:xfrm>
          <a:prstGeom prst="straightConnector1">
            <a:avLst/>
          </a:prstGeom>
          <a:noFill/>
          <a:ln w="9525" cap="flat" cmpd="sng">
            <a:solidFill>
              <a:schemeClr val="accent5"/>
            </a:solidFill>
            <a:prstDash val="solid"/>
            <a:round/>
            <a:headEnd type="none" w="sm" len="sm"/>
            <a:tailEnd type="none" w="sm" len="sm"/>
          </a:ln>
        </p:spPr>
      </p:cxnSp>
      <p:sp>
        <p:nvSpPr>
          <p:cNvPr id="123" name="Google Shape;123;p28"/>
          <p:cNvSpPr txBox="1">
            <a:spLocks noGrp="1"/>
          </p:cNvSpPr>
          <p:nvPr>
            <p:ph type="body" idx="2"/>
          </p:nvPr>
        </p:nvSpPr>
        <p:spPr>
          <a:xfrm>
            <a:off x="2907791" y="1335024"/>
            <a:ext cx="5541300" cy="27705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2"/>
              </a:buClr>
              <a:buSzPts val="3000"/>
              <a:buNone/>
              <a:defRPr sz="3000" i="0" u="none" strike="noStrike" cap="none">
                <a:solidFill>
                  <a:schemeClr val="dk2"/>
                </a:solidFill>
              </a:defRPr>
            </a:lvl1pPr>
            <a:lvl2pPr marL="914400" marR="0" lvl="1" indent="-228600" algn="l" rtl="0">
              <a:lnSpc>
                <a:spcPct val="114000"/>
              </a:lnSpc>
              <a:spcBef>
                <a:spcPts val="1000"/>
              </a:spcBef>
              <a:spcAft>
                <a:spcPts val="0"/>
              </a:spcAft>
              <a:buClr>
                <a:schemeClr val="dk2"/>
              </a:buClr>
              <a:buSzPts val="1800"/>
              <a:buNone/>
              <a:defRPr sz="1800" i="0" u="none" strike="noStrike" cap="none">
                <a:solidFill>
                  <a:schemeClr val="dk2"/>
                </a:solidFill>
              </a:defRPr>
            </a:lvl2pPr>
            <a:lvl3pPr marL="1371600" marR="0" lvl="2" indent="-228600" algn="l" rtl="0">
              <a:lnSpc>
                <a:spcPct val="114000"/>
              </a:lnSpc>
              <a:spcBef>
                <a:spcPts val="1000"/>
              </a:spcBef>
              <a:spcAft>
                <a:spcPts val="0"/>
              </a:spcAft>
              <a:buClr>
                <a:schemeClr val="accent1"/>
              </a:buClr>
              <a:buSzPts val="1400"/>
              <a:buNone/>
              <a:defRPr sz="1400" i="0" u="none" strike="noStrike" cap="none">
                <a:solidFill>
                  <a:schemeClr val="accent1"/>
                </a:solidFill>
              </a:defRPr>
            </a:lvl3pPr>
            <a:lvl4pPr marL="1828800" marR="0" lvl="3" indent="-228600" algn="l" rtl="0">
              <a:lnSpc>
                <a:spcPct val="114000"/>
              </a:lnSpc>
              <a:spcBef>
                <a:spcPts val="1000"/>
              </a:spcBef>
              <a:spcAft>
                <a:spcPts val="0"/>
              </a:spcAft>
              <a:buClr>
                <a:schemeClr val="dk2"/>
              </a:buClr>
              <a:buSzPts val="1400"/>
              <a:buNone/>
              <a:defRPr sz="1400" i="0" u="none" strike="noStrike" cap="none">
                <a:solidFill>
                  <a:schemeClr val="dk2"/>
                </a:solidFill>
              </a:defRPr>
            </a:lvl4pPr>
            <a:lvl5pPr marL="2286000" marR="0" lvl="4" indent="-228600" algn="l" rtl="0">
              <a:lnSpc>
                <a:spcPct val="114000"/>
              </a:lnSpc>
              <a:spcBef>
                <a:spcPts val="1000"/>
              </a:spcBef>
              <a:spcAft>
                <a:spcPts val="0"/>
              </a:spcAft>
              <a:buClr>
                <a:schemeClr val="dk2"/>
              </a:buClr>
              <a:buSzPts val="1400"/>
              <a:buNone/>
              <a:defRPr sz="1400" i="0" u="none" strike="noStrike" cap="none">
                <a:solidFill>
                  <a:schemeClr val="dk2"/>
                </a:solidFill>
              </a:defRPr>
            </a:lvl5pPr>
            <a:lvl6pPr marL="2743200" marR="0" lvl="5" indent="-342900" algn="l" rtl="0">
              <a:lnSpc>
                <a:spcPct val="90000"/>
              </a:lnSpc>
              <a:spcBef>
                <a:spcPts val="1000"/>
              </a:spcBef>
              <a:spcAft>
                <a:spcPts val="0"/>
              </a:spcAft>
              <a:buClr>
                <a:schemeClr val="dk1"/>
              </a:buClr>
              <a:buSzPts val="1800"/>
              <a:buChar char="•"/>
              <a:defRPr sz="1800" i="0" u="none" strike="noStrike" cap="none">
                <a:solidFill>
                  <a:schemeClr val="dk1"/>
                </a:solidFill>
              </a:defRPr>
            </a:lvl6pPr>
            <a:lvl7pPr marL="3200400" marR="0" lvl="6" indent="-342900" algn="l" rtl="0">
              <a:lnSpc>
                <a:spcPct val="90000"/>
              </a:lnSpc>
              <a:spcBef>
                <a:spcPts val="1600"/>
              </a:spcBef>
              <a:spcAft>
                <a:spcPts val="0"/>
              </a:spcAft>
              <a:buClr>
                <a:schemeClr val="dk1"/>
              </a:buClr>
              <a:buSzPts val="1800"/>
              <a:buChar char="•"/>
              <a:defRPr sz="1800" i="0" u="none" strike="noStrike" cap="none">
                <a:solidFill>
                  <a:schemeClr val="dk1"/>
                </a:solidFill>
              </a:defRPr>
            </a:lvl7pPr>
            <a:lvl8pPr marL="3657600" marR="0" lvl="7" indent="-342900" algn="l" rtl="0">
              <a:lnSpc>
                <a:spcPct val="90000"/>
              </a:lnSpc>
              <a:spcBef>
                <a:spcPts val="1600"/>
              </a:spcBef>
              <a:spcAft>
                <a:spcPts val="0"/>
              </a:spcAft>
              <a:buClr>
                <a:schemeClr val="dk1"/>
              </a:buClr>
              <a:buSzPts val="1800"/>
              <a:buChar char="•"/>
              <a:defRPr sz="1800" i="0" u="none" strike="noStrike" cap="none">
                <a:solidFill>
                  <a:schemeClr val="dk1"/>
                </a:solidFill>
              </a:defRPr>
            </a:lvl8pPr>
            <a:lvl9pPr marL="4114800" marR="0" lvl="8" indent="-342900" algn="l" rtl="0">
              <a:lnSpc>
                <a:spcPct val="90000"/>
              </a:lnSpc>
              <a:spcBef>
                <a:spcPts val="1600"/>
              </a:spcBef>
              <a:spcAft>
                <a:spcPts val="1600"/>
              </a:spcAft>
              <a:buClr>
                <a:schemeClr val="dk1"/>
              </a:buClr>
              <a:buSzPts val="1800"/>
              <a:buChar char="•"/>
              <a:defRPr sz="1800" i="0" u="none" strike="noStrike" cap="none">
                <a:solidFill>
                  <a:schemeClr val="dk1"/>
                </a:solidFill>
              </a:defRPr>
            </a:lvl9pPr>
          </a:lstStyle>
          <a:p>
            <a:endParaRPr/>
          </a:p>
        </p:txBody>
      </p:sp>
      <p:grpSp>
        <p:nvGrpSpPr>
          <p:cNvPr id="124" name="Google Shape;124;p28"/>
          <p:cNvGrpSpPr/>
          <p:nvPr/>
        </p:nvGrpSpPr>
        <p:grpSpPr>
          <a:xfrm>
            <a:off x="1019557" y="4509882"/>
            <a:ext cx="2143330" cy="562473"/>
            <a:chOff x="831227" y="1197994"/>
            <a:chExt cx="2449800" cy="642900"/>
          </a:xfrm>
        </p:grpSpPr>
        <p:grpSp>
          <p:nvGrpSpPr>
            <p:cNvPr id="125" name="Google Shape;125;p28"/>
            <p:cNvGrpSpPr/>
            <p:nvPr/>
          </p:nvGrpSpPr>
          <p:grpSpPr>
            <a:xfrm>
              <a:off x="1045677" y="1364131"/>
              <a:ext cx="2028965" cy="317954"/>
              <a:chOff x="1045677" y="1364131"/>
              <a:chExt cx="2028965" cy="317954"/>
            </a:xfrm>
          </p:grpSpPr>
          <p:grpSp>
            <p:nvGrpSpPr>
              <p:cNvPr id="126" name="Google Shape;126;p28"/>
              <p:cNvGrpSpPr/>
              <p:nvPr/>
            </p:nvGrpSpPr>
            <p:grpSpPr>
              <a:xfrm>
                <a:off x="1045677" y="1364131"/>
                <a:ext cx="376033" cy="302438"/>
                <a:chOff x="1045677" y="1364131"/>
                <a:chExt cx="376033" cy="302438"/>
              </a:xfrm>
            </p:grpSpPr>
            <p:sp>
              <p:nvSpPr>
                <p:cNvPr id="127" name="Google Shape;127;p28"/>
                <p:cNvSpPr/>
                <p:nvPr/>
              </p:nvSpPr>
              <p:spPr>
                <a:xfrm>
                  <a:off x="1091608" y="1364131"/>
                  <a:ext cx="239567" cy="108605"/>
                </a:xfrm>
                <a:custGeom>
                  <a:avLst/>
                  <a:gdLst/>
                  <a:ahLst/>
                  <a:cxnLst/>
                  <a:rect l="l" t="t" r="r" b="b"/>
                  <a:pathLst>
                    <a:path w="27946" h="12669" extrusionOk="0">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8"/>
                <p:cNvSpPr/>
                <p:nvPr/>
              </p:nvSpPr>
              <p:spPr>
                <a:xfrm>
                  <a:off x="1225416" y="1401378"/>
                  <a:ext cx="196293" cy="265087"/>
                </a:xfrm>
                <a:custGeom>
                  <a:avLst/>
                  <a:gdLst/>
                  <a:ahLst/>
                  <a:cxnLst/>
                  <a:rect l="l" t="t" r="r" b="b"/>
                  <a:pathLst>
                    <a:path w="22898" h="30923" extrusionOk="0">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8"/>
                <p:cNvSpPr/>
                <p:nvPr/>
              </p:nvSpPr>
              <p:spPr>
                <a:xfrm>
                  <a:off x="1087931" y="1597457"/>
                  <a:ext cx="145870" cy="69111"/>
                </a:xfrm>
                <a:custGeom>
                  <a:avLst/>
                  <a:gdLst/>
                  <a:ahLst/>
                  <a:cxnLst/>
                  <a:rect l="l" t="t" r="r" b="b"/>
                  <a:pathLst>
                    <a:path w="17016" h="8062" extrusionOk="0">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8"/>
                <p:cNvSpPr/>
                <p:nvPr/>
              </p:nvSpPr>
              <p:spPr>
                <a:xfrm>
                  <a:off x="1045677" y="1454048"/>
                  <a:ext cx="190875" cy="190987"/>
                </a:xfrm>
                <a:custGeom>
                  <a:avLst/>
                  <a:gdLst/>
                  <a:ahLst/>
                  <a:cxnLst/>
                  <a:rect l="l" t="t" r="r" b="b"/>
                  <a:pathLst>
                    <a:path w="22266" h="22279" extrusionOk="0">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rgbClr val="FBB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28"/>
              <p:cNvGrpSpPr/>
              <p:nvPr/>
            </p:nvGrpSpPr>
            <p:grpSpPr>
              <a:xfrm>
                <a:off x="1532346" y="1409239"/>
                <a:ext cx="1542296" cy="272846"/>
                <a:chOff x="1532346" y="1409239"/>
                <a:chExt cx="1542296" cy="272846"/>
              </a:xfrm>
            </p:grpSpPr>
            <p:sp>
              <p:nvSpPr>
                <p:cNvPr id="132" name="Google Shape;132;p28"/>
                <p:cNvSpPr/>
                <p:nvPr/>
              </p:nvSpPr>
              <p:spPr>
                <a:xfrm>
                  <a:off x="1532346" y="1409239"/>
                  <a:ext cx="837190" cy="272846"/>
                </a:xfrm>
                <a:custGeom>
                  <a:avLst/>
                  <a:gdLst/>
                  <a:ahLst/>
                  <a:cxnLst/>
                  <a:rect l="l" t="t" r="r" b="b"/>
                  <a:pathLst>
                    <a:path w="97660" h="31828" extrusionOk="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 name="Google Shape;133;p28"/>
                <p:cNvGrpSpPr/>
                <p:nvPr/>
              </p:nvGrpSpPr>
              <p:grpSpPr>
                <a:xfrm>
                  <a:off x="2430564" y="1427610"/>
                  <a:ext cx="644078" cy="193336"/>
                  <a:chOff x="2430564" y="1427610"/>
                  <a:chExt cx="644078" cy="193336"/>
                </a:xfrm>
              </p:grpSpPr>
              <p:sp>
                <p:nvSpPr>
                  <p:cNvPr id="134" name="Google Shape;134;p28"/>
                  <p:cNvSpPr/>
                  <p:nvPr/>
                </p:nvSpPr>
                <p:spPr>
                  <a:xfrm>
                    <a:off x="2430564" y="1427610"/>
                    <a:ext cx="169444" cy="193336"/>
                  </a:xfrm>
                  <a:custGeom>
                    <a:avLst/>
                    <a:gdLst/>
                    <a:ahLst/>
                    <a:cxnLst/>
                    <a:rect l="l" t="t" r="r" b="b"/>
                    <a:pathLst>
                      <a:path w="19766" h="22553" extrusionOk="0">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8"/>
                  <p:cNvSpPr/>
                  <p:nvPr/>
                </p:nvSpPr>
                <p:spPr>
                  <a:xfrm>
                    <a:off x="2621028" y="1431699"/>
                    <a:ext cx="23797" cy="185055"/>
                  </a:xfrm>
                  <a:custGeom>
                    <a:avLst/>
                    <a:gdLst/>
                    <a:ahLst/>
                    <a:cxnLst/>
                    <a:rect l="l" t="t" r="r" b="b"/>
                    <a:pathLst>
                      <a:path w="2776" h="21587" extrusionOk="0">
                        <a:moveTo>
                          <a:pt x="1" y="0"/>
                        </a:moveTo>
                        <a:lnTo>
                          <a:pt x="1" y="21587"/>
                        </a:lnTo>
                        <a:lnTo>
                          <a:pt x="2775" y="21587"/>
                        </a:lnTo>
                        <a:lnTo>
                          <a:pt x="2775" y="0"/>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8"/>
                  <p:cNvSpPr/>
                  <p:nvPr/>
                </p:nvSpPr>
                <p:spPr>
                  <a:xfrm>
                    <a:off x="2665228" y="1485997"/>
                    <a:ext cx="130353" cy="134845"/>
                  </a:xfrm>
                  <a:custGeom>
                    <a:avLst/>
                    <a:gdLst/>
                    <a:ahLst/>
                    <a:cxnLst/>
                    <a:rect l="l" t="t" r="r" b="b"/>
                    <a:pathLst>
                      <a:path w="15206" h="15730" extrusionOk="0">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p:nvPr/>
                </p:nvSpPr>
                <p:spPr>
                  <a:xfrm>
                    <a:off x="2814758" y="1490181"/>
                    <a:ext cx="112291" cy="130662"/>
                  </a:xfrm>
                  <a:custGeom>
                    <a:avLst/>
                    <a:gdLst/>
                    <a:ahLst/>
                    <a:cxnLst/>
                    <a:rect l="l" t="t" r="r" b="b"/>
                    <a:pathLst>
                      <a:path w="13099" h="15242" extrusionOk="0">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8"/>
                  <p:cNvSpPr/>
                  <p:nvPr/>
                </p:nvSpPr>
                <p:spPr>
                  <a:xfrm>
                    <a:off x="2947349" y="1431699"/>
                    <a:ext cx="127293" cy="189247"/>
                  </a:xfrm>
                  <a:custGeom>
                    <a:avLst/>
                    <a:gdLst/>
                    <a:ahLst/>
                    <a:cxnLst/>
                    <a:rect l="l" t="t" r="r" b="b"/>
                    <a:pathLst>
                      <a:path w="14849" h="22076" extrusionOk="0">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9" name="Google Shape;139;p28"/>
            <p:cNvSpPr/>
            <p:nvPr/>
          </p:nvSpPr>
          <p:spPr>
            <a:xfrm rot="10800000" flipH="1">
              <a:off x="831227" y="1197994"/>
              <a:ext cx="2449800" cy="64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09 Text / Wide">
  <p:cSld name="CUSTOM_6_2_3_1">
    <p:spTree>
      <p:nvGrpSpPr>
        <p:cNvPr id="1" name="Shape 140"/>
        <p:cNvGrpSpPr/>
        <p:nvPr/>
      </p:nvGrpSpPr>
      <p:grpSpPr>
        <a:xfrm>
          <a:off x="0" y="0"/>
          <a:ext cx="0" cy="0"/>
          <a:chOff x="0" y="0"/>
          <a:chExt cx="0" cy="0"/>
        </a:xfrm>
      </p:grpSpPr>
      <p:sp>
        <p:nvSpPr>
          <p:cNvPr id="141" name="Google Shape;141;p29"/>
          <p:cNvSpPr txBox="1">
            <a:spLocks noGrp="1"/>
          </p:cNvSpPr>
          <p:nvPr>
            <p:ph type="title"/>
          </p:nvPr>
        </p:nvSpPr>
        <p:spPr>
          <a:xfrm>
            <a:off x="685800" y="704725"/>
            <a:ext cx="7620000" cy="581100"/>
          </a:xfrm>
          <a:prstGeom prst="rect">
            <a:avLst/>
          </a:prstGeom>
        </p:spPr>
        <p:txBody>
          <a:bodyPr spcFirstLastPara="1" wrap="square" lIns="91425" tIns="91425" rIns="91425" bIns="91425" anchor="t" anchorCtr="0"/>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2" name="Google Shape;142;p29"/>
          <p:cNvSpPr txBox="1">
            <a:spLocks noGrp="1"/>
          </p:cNvSpPr>
          <p:nvPr>
            <p:ph type="body" idx="1"/>
          </p:nvPr>
        </p:nvSpPr>
        <p:spPr>
          <a:xfrm>
            <a:off x="685800" y="1638300"/>
            <a:ext cx="7696200" cy="26478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grpSp>
        <p:nvGrpSpPr>
          <p:cNvPr id="143" name="Google Shape;143;p29"/>
          <p:cNvGrpSpPr/>
          <p:nvPr/>
        </p:nvGrpSpPr>
        <p:grpSpPr>
          <a:xfrm>
            <a:off x="1019557" y="4509882"/>
            <a:ext cx="2143330" cy="562473"/>
            <a:chOff x="831227" y="1197994"/>
            <a:chExt cx="2449800" cy="642900"/>
          </a:xfrm>
        </p:grpSpPr>
        <p:grpSp>
          <p:nvGrpSpPr>
            <p:cNvPr id="144" name="Google Shape;144;p29"/>
            <p:cNvGrpSpPr/>
            <p:nvPr/>
          </p:nvGrpSpPr>
          <p:grpSpPr>
            <a:xfrm>
              <a:off x="1045677" y="1364131"/>
              <a:ext cx="2028965" cy="317954"/>
              <a:chOff x="1045677" y="1364131"/>
              <a:chExt cx="2028965" cy="317954"/>
            </a:xfrm>
          </p:grpSpPr>
          <p:grpSp>
            <p:nvGrpSpPr>
              <p:cNvPr id="145" name="Google Shape;145;p29"/>
              <p:cNvGrpSpPr/>
              <p:nvPr/>
            </p:nvGrpSpPr>
            <p:grpSpPr>
              <a:xfrm>
                <a:off x="1045677" y="1364131"/>
                <a:ext cx="376033" cy="302438"/>
                <a:chOff x="1045677" y="1364131"/>
                <a:chExt cx="376033" cy="302438"/>
              </a:xfrm>
            </p:grpSpPr>
            <p:sp>
              <p:nvSpPr>
                <p:cNvPr id="146" name="Google Shape;146;p29"/>
                <p:cNvSpPr/>
                <p:nvPr/>
              </p:nvSpPr>
              <p:spPr>
                <a:xfrm>
                  <a:off x="1091608" y="1364131"/>
                  <a:ext cx="239567" cy="108605"/>
                </a:xfrm>
                <a:custGeom>
                  <a:avLst/>
                  <a:gdLst/>
                  <a:ahLst/>
                  <a:cxnLst/>
                  <a:rect l="l" t="t" r="r" b="b"/>
                  <a:pathLst>
                    <a:path w="27946" h="12669" extrusionOk="0">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9"/>
                <p:cNvSpPr/>
                <p:nvPr/>
              </p:nvSpPr>
              <p:spPr>
                <a:xfrm>
                  <a:off x="1225416" y="1401378"/>
                  <a:ext cx="196293" cy="265087"/>
                </a:xfrm>
                <a:custGeom>
                  <a:avLst/>
                  <a:gdLst/>
                  <a:ahLst/>
                  <a:cxnLst/>
                  <a:rect l="l" t="t" r="r" b="b"/>
                  <a:pathLst>
                    <a:path w="22898" h="30923" extrusionOk="0">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9"/>
                <p:cNvSpPr/>
                <p:nvPr/>
              </p:nvSpPr>
              <p:spPr>
                <a:xfrm>
                  <a:off x="1087931" y="1597457"/>
                  <a:ext cx="145870" cy="69111"/>
                </a:xfrm>
                <a:custGeom>
                  <a:avLst/>
                  <a:gdLst/>
                  <a:ahLst/>
                  <a:cxnLst/>
                  <a:rect l="l" t="t" r="r" b="b"/>
                  <a:pathLst>
                    <a:path w="17016" h="8062" extrusionOk="0">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9"/>
                <p:cNvSpPr/>
                <p:nvPr/>
              </p:nvSpPr>
              <p:spPr>
                <a:xfrm>
                  <a:off x="1045677" y="1454048"/>
                  <a:ext cx="190875" cy="190987"/>
                </a:xfrm>
                <a:custGeom>
                  <a:avLst/>
                  <a:gdLst/>
                  <a:ahLst/>
                  <a:cxnLst/>
                  <a:rect l="l" t="t" r="r" b="b"/>
                  <a:pathLst>
                    <a:path w="22266" h="22279" extrusionOk="0">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rgbClr val="FBB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29"/>
              <p:cNvGrpSpPr/>
              <p:nvPr/>
            </p:nvGrpSpPr>
            <p:grpSpPr>
              <a:xfrm>
                <a:off x="1532346" y="1409239"/>
                <a:ext cx="1542296" cy="272846"/>
                <a:chOff x="1532346" y="1409239"/>
                <a:chExt cx="1542296" cy="272846"/>
              </a:xfrm>
            </p:grpSpPr>
            <p:sp>
              <p:nvSpPr>
                <p:cNvPr id="151" name="Google Shape;151;p29"/>
                <p:cNvSpPr/>
                <p:nvPr/>
              </p:nvSpPr>
              <p:spPr>
                <a:xfrm>
                  <a:off x="1532346" y="1409239"/>
                  <a:ext cx="837190" cy="272846"/>
                </a:xfrm>
                <a:custGeom>
                  <a:avLst/>
                  <a:gdLst/>
                  <a:ahLst/>
                  <a:cxnLst/>
                  <a:rect l="l" t="t" r="r" b="b"/>
                  <a:pathLst>
                    <a:path w="97660" h="31828" extrusionOk="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29"/>
                <p:cNvGrpSpPr/>
                <p:nvPr/>
              </p:nvGrpSpPr>
              <p:grpSpPr>
                <a:xfrm>
                  <a:off x="2430564" y="1427610"/>
                  <a:ext cx="644078" cy="193336"/>
                  <a:chOff x="2430564" y="1427610"/>
                  <a:chExt cx="644078" cy="193336"/>
                </a:xfrm>
              </p:grpSpPr>
              <p:sp>
                <p:nvSpPr>
                  <p:cNvPr id="153" name="Google Shape;153;p29"/>
                  <p:cNvSpPr/>
                  <p:nvPr/>
                </p:nvSpPr>
                <p:spPr>
                  <a:xfrm>
                    <a:off x="2430564" y="1427610"/>
                    <a:ext cx="169444" cy="193336"/>
                  </a:xfrm>
                  <a:custGeom>
                    <a:avLst/>
                    <a:gdLst/>
                    <a:ahLst/>
                    <a:cxnLst/>
                    <a:rect l="l" t="t" r="r" b="b"/>
                    <a:pathLst>
                      <a:path w="19766" h="22553" extrusionOk="0">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9"/>
                  <p:cNvSpPr/>
                  <p:nvPr/>
                </p:nvSpPr>
                <p:spPr>
                  <a:xfrm>
                    <a:off x="2621028" y="1431699"/>
                    <a:ext cx="23797" cy="185055"/>
                  </a:xfrm>
                  <a:custGeom>
                    <a:avLst/>
                    <a:gdLst/>
                    <a:ahLst/>
                    <a:cxnLst/>
                    <a:rect l="l" t="t" r="r" b="b"/>
                    <a:pathLst>
                      <a:path w="2776" h="21587" extrusionOk="0">
                        <a:moveTo>
                          <a:pt x="1" y="0"/>
                        </a:moveTo>
                        <a:lnTo>
                          <a:pt x="1" y="21587"/>
                        </a:lnTo>
                        <a:lnTo>
                          <a:pt x="2775" y="21587"/>
                        </a:lnTo>
                        <a:lnTo>
                          <a:pt x="2775" y="0"/>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9"/>
                  <p:cNvSpPr/>
                  <p:nvPr/>
                </p:nvSpPr>
                <p:spPr>
                  <a:xfrm>
                    <a:off x="2665228" y="1485997"/>
                    <a:ext cx="130353" cy="134845"/>
                  </a:xfrm>
                  <a:custGeom>
                    <a:avLst/>
                    <a:gdLst/>
                    <a:ahLst/>
                    <a:cxnLst/>
                    <a:rect l="l" t="t" r="r" b="b"/>
                    <a:pathLst>
                      <a:path w="15206" h="15730" extrusionOk="0">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9"/>
                  <p:cNvSpPr/>
                  <p:nvPr/>
                </p:nvSpPr>
                <p:spPr>
                  <a:xfrm>
                    <a:off x="2814758" y="1490181"/>
                    <a:ext cx="112291" cy="130662"/>
                  </a:xfrm>
                  <a:custGeom>
                    <a:avLst/>
                    <a:gdLst/>
                    <a:ahLst/>
                    <a:cxnLst/>
                    <a:rect l="l" t="t" r="r" b="b"/>
                    <a:pathLst>
                      <a:path w="13099" h="15242" extrusionOk="0">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9"/>
                  <p:cNvSpPr/>
                  <p:nvPr/>
                </p:nvSpPr>
                <p:spPr>
                  <a:xfrm>
                    <a:off x="2947349" y="1431699"/>
                    <a:ext cx="127293" cy="189247"/>
                  </a:xfrm>
                  <a:custGeom>
                    <a:avLst/>
                    <a:gdLst/>
                    <a:ahLst/>
                    <a:cxnLst/>
                    <a:rect l="l" t="t" r="r" b="b"/>
                    <a:pathLst>
                      <a:path w="14849" h="22076" extrusionOk="0">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58" name="Google Shape;158;p29"/>
            <p:cNvSpPr/>
            <p:nvPr/>
          </p:nvSpPr>
          <p:spPr>
            <a:xfrm rot="10800000" flipH="1">
              <a:off x="831227" y="1197994"/>
              <a:ext cx="2449800" cy="64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_Body Text">
  <p:cSld name="Body Text">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56616" y="612648"/>
            <a:ext cx="7891200" cy="5577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chemeClr val="dk2"/>
              </a:buClr>
              <a:buSzPts val="3000"/>
              <a:buNone/>
              <a:defRPr sz="3000" i="0" u="none" strike="noStrike" cap="none">
                <a:solidFill>
                  <a:schemeClr val="dk2"/>
                </a:solidFill>
              </a:defRPr>
            </a:lvl1pPr>
            <a:lvl2pPr lvl="1" indent="0" rtl="0">
              <a:spcBef>
                <a:spcPts val="0"/>
              </a:spcBef>
              <a:spcAft>
                <a:spcPts val="0"/>
              </a:spcAft>
              <a:buSzPts val="3200"/>
              <a:buNone/>
              <a:defRPr sz="1800"/>
            </a:lvl2pPr>
            <a:lvl3pPr lvl="2" indent="0" rtl="0">
              <a:spcBef>
                <a:spcPts val="0"/>
              </a:spcBef>
              <a:spcAft>
                <a:spcPts val="0"/>
              </a:spcAft>
              <a:buSzPts val="3200"/>
              <a:buNone/>
              <a:defRPr sz="1800"/>
            </a:lvl3pPr>
            <a:lvl4pPr lvl="3" indent="0" rtl="0">
              <a:spcBef>
                <a:spcPts val="0"/>
              </a:spcBef>
              <a:spcAft>
                <a:spcPts val="0"/>
              </a:spcAft>
              <a:buSzPts val="3200"/>
              <a:buNone/>
              <a:defRPr sz="1800"/>
            </a:lvl4pPr>
            <a:lvl5pPr lvl="4" indent="0" rtl="0">
              <a:spcBef>
                <a:spcPts val="0"/>
              </a:spcBef>
              <a:spcAft>
                <a:spcPts val="0"/>
              </a:spcAft>
              <a:buSzPts val="3200"/>
              <a:buNone/>
              <a:defRPr sz="1800"/>
            </a:lvl5pPr>
            <a:lvl6pPr lvl="5" indent="0" rtl="0">
              <a:spcBef>
                <a:spcPts val="0"/>
              </a:spcBef>
              <a:spcAft>
                <a:spcPts val="0"/>
              </a:spcAft>
              <a:buSzPts val="3200"/>
              <a:buNone/>
              <a:defRPr sz="1800"/>
            </a:lvl6pPr>
            <a:lvl7pPr lvl="6" indent="0" rtl="0">
              <a:spcBef>
                <a:spcPts val="0"/>
              </a:spcBef>
              <a:spcAft>
                <a:spcPts val="0"/>
              </a:spcAft>
              <a:buSzPts val="3200"/>
              <a:buNone/>
              <a:defRPr sz="1800"/>
            </a:lvl7pPr>
            <a:lvl8pPr lvl="7" indent="0" rtl="0">
              <a:spcBef>
                <a:spcPts val="0"/>
              </a:spcBef>
              <a:spcAft>
                <a:spcPts val="0"/>
              </a:spcAft>
              <a:buSzPts val="3200"/>
              <a:buNone/>
              <a:defRPr sz="1800"/>
            </a:lvl8pPr>
            <a:lvl9pPr lvl="8" indent="0" rtl="0">
              <a:spcBef>
                <a:spcPts val="0"/>
              </a:spcBef>
              <a:spcAft>
                <a:spcPts val="0"/>
              </a:spcAft>
              <a:buSzPts val="3200"/>
              <a:buNone/>
              <a:defRPr sz="1800"/>
            </a:lvl9pPr>
          </a:lstStyle>
          <a:p>
            <a:endParaRPr/>
          </a:p>
        </p:txBody>
      </p:sp>
      <p:sp>
        <p:nvSpPr>
          <p:cNvPr id="161" name="Google Shape;161;p30"/>
          <p:cNvSpPr txBox="1">
            <a:spLocks noGrp="1"/>
          </p:cNvSpPr>
          <p:nvPr>
            <p:ph type="body" idx="1"/>
          </p:nvPr>
        </p:nvSpPr>
        <p:spPr>
          <a:xfrm>
            <a:off x="3136392" y="1627632"/>
            <a:ext cx="4352400" cy="2743200"/>
          </a:xfrm>
          <a:prstGeom prst="rect">
            <a:avLst/>
          </a:prstGeom>
          <a:noFill/>
          <a:ln>
            <a:noFill/>
          </a:ln>
        </p:spPr>
        <p:txBody>
          <a:bodyPr spcFirstLastPara="1" wrap="square" lIns="91425" tIns="91425" rIns="91425" bIns="91425" anchor="t" anchorCtr="0"/>
          <a:lstStyle>
            <a:lvl1pPr marL="457200" marR="0" lvl="0" indent="-228600" algn="l" rtl="0">
              <a:lnSpc>
                <a:spcPct val="114000"/>
              </a:lnSpc>
              <a:spcBef>
                <a:spcPts val="0"/>
              </a:spcBef>
              <a:spcAft>
                <a:spcPts val="0"/>
              </a:spcAft>
              <a:buClr>
                <a:schemeClr val="dk2"/>
              </a:buClr>
              <a:buSzPts val="1400"/>
              <a:buNone/>
              <a:defRPr sz="1400" i="0" u="none" strike="noStrike" cap="none">
                <a:solidFill>
                  <a:schemeClr val="dk2"/>
                </a:solidFill>
              </a:defRPr>
            </a:lvl1pPr>
            <a:lvl2pPr marL="914400" marR="0" lvl="1" indent="-228600" algn="l" rtl="0">
              <a:lnSpc>
                <a:spcPct val="114000"/>
              </a:lnSpc>
              <a:spcBef>
                <a:spcPts val="1000"/>
              </a:spcBef>
              <a:spcAft>
                <a:spcPts val="0"/>
              </a:spcAft>
              <a:buClr>
                <a:schemeClr val="dk2"/>
              </a:buClr>
              <a:buSzPts val="1800"/>
              <a:buNone/>
              <a:defRPr sz="1800" i="0" u="none" strike="noStrike" cap="none">
                <a:solidFill>
                  <a:schemeClr val="dk2"/>
                </a:solidFill>
              </a:defRPr>
            </a:lvl2pPr>
            <a:lvl3pPr marL="1371600" marR="0" lvl="2" indent="-228600" algn="l" rtl="0">
              <a:lnSpc>
                <a:spcPct val="114000"/>
              </a:lnSpc>
              <a:spcBef>
                <a:spcPts val="1000"/>
              </a:spcBef>
              <a:spcAft>
                <a:spcPts val="0"/>
              </a:spcAft>
              <a:buClr>
                <a:schemeClr val="accent1"/>
              </a:buClr>
              <a:buSzPts val="1400"/>
              <a:buNone/>
              <a:defRPr sz="1400" i="0" u="none" strike="noStrike" cap="none">
                <a:solidFill>
                  <a:schemeClr val="accent1"/>
                </a:solidFill>
              </a:defRPr>
            </a:lvl3pPr>
            <a:lvl4pPr marL="1828800" marR="0" lvl="3" indent="-228600" algn="l" rtl="0">
              <a:lnSpc>
                <a:spcPct val="114000"/>
              </a:lnSpc>
              <a:spcBef>
                <a:spcPts val="1000"/>
              </a:spcBef>
              <a:spcAft>
                <a:spcPts val="0"/>
              </a:spcAft>
              <a:buClr>
                <a:schemeClr val="dk2"/>
              </a:buClr>
              <a:buSzPts val="1400"/>
              <a:buNone/>
              <a:defRPr sz="1400" i="0" u="none" strike="noStrike" cap="none">
                <a:solidFill>
                  <a:schemeClr val="dk2"/>
                </a:solidFill>
              </a:defRPr>
            </a:lvl4pPr>
            <a:lvl5pPr marL="2286000" marR="0" lvl="4" indent="-228600" algn="l" rtl="0">
              <a:lnSpc>
                <a:spcPct val="114000"/>
              </a:lnSpc>
              <a:spcBef>
                <a:spcPts val="1000"/>
              </a:spcBef>
              <a:spcAft>
                <a:spcPts val="0"/>
              </a:spcAft>
              <a:buClr>
                <a:schemeClr val="dk2"/>
              </a:buClr>
              <a:buSzPts val="1400"/>
              <a:buNone/>
              <a:defRPr sz="1400" i="0" u="none" strike="noStrike" cap="none">
                <a:solidFill>
                  <a:schemeClr val="dk2"/>
                </a:solidFill>
              </a:defRPr>
            </a:lvl5pPr>
            <a:lvl6pPr marL="2743200" marR="0" lvl="5" indent="-342900" algn="l" rtl="0">
              <a:lnSpc>
                <a:spcPct val="90000"/>
              </a:lnSpc>
              <a:spcBef>
                <a:spcPts val="1000"/>
              </a:spcBef>
              <a:spcAft>
                <a:spcPts val="0"/>
              </a:spcAft>
              <a:buClr>
                <a:schemeClr val="dk1"/>
              </a:buClr>
              <a:buSzPts val="1800"/>
              <a:buChar char="•"/>
              <a:defRPr sz="1800" i="0" u="none" strike="noStrike" cap="none">
                <a:solidFill>
                  <a:schemeClr val="dk1"/>
                </a:solidFill>
              </a:defRPr>
            </a:lvl6pPr>
            <a:lvl7pPr marL="3200400" marR="0" lvl="6" indent="-342900" algn="l" rtl="0">
              <a:lnSpc>
                <a:spcPct val="90000"/>
              </a:lnSpc>
              <a:spcBef>
                <a:spcPts val="1600"/>
              </a:spcBef>
              <a:spcAft>
                <a:spcPts val="0"/>
              </a:spcAft>
              <a:buClr>
                <a:schemeClr val="dk1"/>
              </a:buClr>
              <a:buSzPts val="1800"/>
              <a:buChar char="•"/>
              <a:defRPr sz="1800" i="0" u="none" strike="noStrike" cap="none">
                <a:solidFill>
                  <a:schemeClr val="dk1"/>
                </a:solidFill>
              </a:defRPr>
            </a:lvl7pPr>
            <a:lvl8pPr marL="3657600" marR="0" lvl="7" indent="-342900" algn="l" rtl="0">
              <a:lnSpc>
                <a:spcPct val="90000"/>
              </a:lnSpc>
              <a:spcBef>
                <a:spcPts val="1600"/>
              </a:spcBef>
              <a:spcAft>
                <a:spcPts val="0"/>
              </a:spcAft>
              <a:buClr>
                <a:schemeClr val="dk1"/>
              </a:buClr>
              <a:buSzPts val="1800"/>
              <a:buChar char="•"/>
              <a:defRPr sz="1800" i="0" u="none" strike="noStrike" cap="none">
                <a:solidFill>
                  <a:schemeClr val="dk1"/>
                </a:solidFill>
              </a:defRPr>
            </a:lvl8pPr>
            <a:lvl9pPr marL="4114800" marR="0" lvl="8" indent="-342900" algn="l" rtl="0">
              <a:lnSpc>
                <a:spcPct val="90000"/>
              </a:lnSpc>
              <a:spcBef>
                <a:spcPts val="1600"/>
              </a:spcBef>
              <a:spcAft>
                <a:spcPts val="1600"/>
              </a:spcAft>
              <a:buClr>
                <a:schemeClr val="dk1"/>
              </a:buClr>
              <a:buSzPts val="1800"/>
              <a:buChar char="•"/>
              <a:defRPr sz="1800" i="0" u="none" strike="noStrike" cap="none">
                <a:solidFill>
                  <a:schemeClr val="dk1"/>
                </a:solidFill>
              </a:defRPr>
            </a:lvl9pPr>
          </a:lstStyle>
          <a:p>
            <a:endParaRPr/>
          </a:p>
        </p:txBody>
      </p:sp>
      <p:cxnSp>
        <p:nvCxnSpPr>
          <p:cNvPr id="162" name="Google Shape;162;p30"/>
          <p:cNvCxnSpPr/>
          <p:nvPr/>
        </p:nvCxnSpPr>
        <p:spPr>
          <a:xfrm>
            <a:off x="2779776" y="1763475"/>
            <a:ext cx="0" cy="2672100"/>
          </a:xfrm>
          <a:prstGeom prst="straightConnector1">
            <a:avLst/>
          </a:prstGeom>
          <a:noFill/>
          <a:ln w="9525" cap="flat" cmpd="sng">
            <a:solidFill>
              <a:schemeClr val="accent5"/>
            </a:solidFill>
            <a:prstDash val="solid"/>
            <a:round/>
            <a:headEnd type="none" w="sm" len="sm"/>
            <a:tailEnd type="none" w="sm" len="sm"/>
          </a:ln>
        </p:spPr>
      </p:cxnSp>
      <p:grpSp>
        <p:nvGrpSpPr>
          <p:cNvPr id="163" name="Google Shape;163;p30"/>
          <p:cNvGrpSpPr/>
          <p:nvPr/>
        </p:nvGrpSpPr>
        <p:grpSpPr>
          <a:xfrm>
            <a:off x="1019557" y="4509882"/>
            <a:ext cx="2143330" cy="562473"/>
            <a:chOff x="831227" y="1197994"/>
            <a:chExt cx="2449800" cy="642900"/>
          </a:xfrm>
        </p:grpSpPr>
        <p:grpSp>
          <p:nvGrpSpPr>
            <p:cNvPr id="164" name="Google Shape;164;p30"/>
            <p:cNvGrpSpPr/>
            <p:nvPr/>
          </p:nvGrpSpPr>
          <p:grpSpPr>
            <a:xfrm>
              <a:off x="1045677" y="1364131"/>
              <a:ext cx="2028965" cy="317954"/>
              <a:chOff x="1045677" y="1364131"/>
              <a:chExt cx="2028965" cy="317954"/>
            </a:xfrm>
          </p:grpSpPr>
          <p:grpSp>
            <p:nvGrpSpPr>
              <p:cNvPr id="165" name="Google Shape;165;p30"/>
              <p:cNvGrpSpPr/>
              <p:nvPr/>
            </p:nvGrpSpPr>
            <p:grpSpPr>
              <a:xfrm>
                <a:off x="1045677" y="1364131"/>
                <a:ext cx="376033" cy="302438"/>
                <a:chOff x="1045677" y="1364131"/>
                <a:chExt cx="376033" cy="302438"/>
              </a:xfrm>
            </p:grpSpPr>
            <p:sp>
              <p:nvSpPr>
                <p:cNvPr id="166" name="Google Shape;166;p30"/>
                <p:cNvSpPr/>
                <p:nvPr/>
              </p:nvSpPr>
              <p:spPr>
                <a:xfrm>
                  <a:off x="1091608" y="1364131"/>
                  <a:ext cx="239567" cy="108605"/>
                </a:xfrm>
                <a:custGeom>
                  <a:avLst/>
                  <a:gdLst/>
                  <a:ahLst/>
                  <a:cxnLst/>
                  <a:rect l="l" t="t" r="r" b="b"/>
                  <a:pathLst>
                    <a:path w="27946" h="12669" extrusionOk="0">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0"/>
                <p:cNvSpPr/>
                <p:nvPr/>
              </p:nvSpPr>
              <p:spPr>
                <a:xfrm>
                  <a:off x="1225416" y="1401378"/>
                  <a:ext cx="196293" cy="265087"/>
                </a:xfrm>
                <a:custGeom>
                  <a:avLst/>
                  <a:gdLst/>
                  <a:ahLst/>
                  <a:cxnLst/>
                  <a:rect l="l" t="t" r="r" b="b"/>
                  <a:pathLst>
                    <a:path w="22898" h="30923" extrusionOk="0">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0"/>
                <p:cNvSpPr/>
                <p:nvPr/>
              </p:nvSpPr>
              <p:spPr>
                <a:xfrm>
                  <a:off x="1087931" y="1597457"/>
                  <a:ext cx="145870" cy="69111"/>
                </a:xfrm>
                <a:custGeom>
                  <a:avLst/>
                  <a:gdLst/>
                  <a:ahLst/>
                  <a:cxnLst/>
                  <a:rect l="l" t="t" r="r" b="b"/>
                  <a:pathLst>
                    <a:path w="17016" h="8062" extrusionOk="0">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0"/>
                <p:cNvSpPr/>
                <p:nvPr/>
              </p:nvSpPr>
              <p:spPr>
                <a:xfrm>
                  <a:off x="1045677" y="1454048"/>
                  <a:ext cx="190875" cy="190987"/>
                </a:xfrm>
                <a:custGeom>
                  <a:avLst/>
                  <a:gdLst/>
                  <a:ahLst/>
                  <a:cxnLst/>
                  <a:rect l="l" t="t" r="r" b="b"/>
                  <a:pathLst>
                    <a:path w="22266" h="22279" extrusionOk="0">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rgbClr val="FBBC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30"/>
              <p:cNvGrpSpPr/>
              <p:nvPr/>
            </p:nvGrpSpPr>
            <p:grpSpPr>
              <a:xfrm>
                <a:off x="1532346" y="1409239"/>
                <a:ext cx="1542296" cy="272846"/>
                <a:chOff x="1532346" y="1409239"/>
                <a:chExt cx="1542296" cy="272846"/>
              </a:xfrm>
            </p:grpSpPr>
            <p:sp>
              <p:nvSpPr>
                <p:cNvPr id="171" name="Google Shape;171;p30"/>
                <p:cNvSpPr/>
                <p:nvPr/>
              </p:nvSpPr>
              <p:spPr>
                <a:xfrm>
                  <a:off x="1532346" y="1409239"/>
                  <a:ext cx="837190" cy="272846"/>
                </a:xfrm>
                <a:custGeom>
                  <a:avLst/>
                  <a:gdLst/>
                  <a:ahLst/>
                  <a:cxnLst/>
                  <a:rect l="l" t="t" r="r" b="b"/>
                  <a:pathLst>
                    <a:path w="97660" h="31828" extrusionOk="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30"/>
                <p:cNvGrpSpPr/>
                <p:nvPr/>
              </p:nvGrpSpPr>
              <p:grpSpPr>
                <a:xfrm>
                  <a:off x="2430564" y="1427610"/>
                  <a:ext cx="644078" cy="193336"/>
                  <a:chOff x="2430564" y="1427610"/>
                  <a:chExt cx="644078" cy="193336"/>
                </a:xfrm>
              </p:grpSpPr>
              <p:sp>
                <p:nvSpPr>
                  <p:cNvPr id="173" name="Google Shape;173;p30"/>
                  <p:cNvSpPr/>
                  <p:nvPr/>
                </p:nvSpPr>
                <p:spPr>
                  <a:xfrm>
                    <a:off x="2430564" y="1427610"/>
                    <a:ext cx="169444" cy="193336"/>
                  </a:xfrm>
                  <a:custGeom>
                    <a:avLst/>
                    <a:gdLst/>
                    <a:ahLst/>
                    <a:cxnLst/>
                    <a:rect l="l" t="t" r="r" b="b"/>
                    <a:pathLst>
                      <a:path w="19766" h="22553" extrusionOk="0">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0"/>
                  <p:cNvSpPr/>
                  <p:nvPr/>
                </p:nvSpPr>
                <p:spPr>
                  <a:xfrm>
                    <a:off x="2621028" y="1431699"/>
                    <a:ext cx="23797" cy="185055"/>
                  </a:xfrm>
                  <a:custGeom>
                    <a:avLst/>
                    <a:gdLst/>
                    <a:ahLst/>
                    <a:cxnLst/>
                    <a:rect l="l" t="t" r="r" b="b"/>
                    <a:pathLst>
                      <a:path w="2776" h="21587" extrusionOk="0">
                        <a:moveTo>
                          <a:pt x="1" y="0"/>
                        </a:moveTo>
                        <a:lnTo>
                          <a:pt x="1" y="21587"/>
                        </a:lnTo>
                        <a:lnTo>
                          <a:pt x="2775" y="21587"/>
                        </a:lnTo>
                        <a:lnTo>
                          <a:pt x="2775" y="0"/>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0"/>
                  <p:cNvSpPr/>
                  <p:nvPr/>
                </p:nvSpPr>
                <p:spPr>
                  <a:xfrm>
                    <a:off x="2665228" y="1485997"/>
                    <a:ext cx="130353" cy="134845"/>
                  </a:xfrm>
                  <a:custGeom>
                    <a:avLst/>
                    <a:gdLst/>
                    <a:ahLst/>
                    <a:cxnLst/>
                    <a:rect l="l" t="t" r="r" b="b"/>
                    <a:pathLst>
                      <a:path w="15206" h="15730" extrusionOk="0">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0"/>
                  <p:cNvSpPr/>
                  <p:nvPr/>
                </p:nvSpPr>
                <p:spPr>
                  <a:xfrm>
                    <a:off x="2814758" y="1490181"/>
                    <a:ext cx="112291" cy="130662"/>
                  </a:xfrm>
                  <a:custGeom>
                    <a:avLst/>
                    <a:gdLst/>
                    <a:ahLst/>
                    <a:cxnLst/>
                    <a:rect l="l" t="t" r="r" b="b"/>
                    <a:pathLst>
                      <a:path w="13099" h="15242" extrusionOk="0">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0"/>
                  <p:cNvSpPr/>
                  <p:nvPr/>
                </p:nvSpPr>
                <p:spPr>
                  <a:xfrm>
                    <a:off x="2947349" y="1431699"/>
                    <a:ext cx="127293" cy="189247"/>
                  </a:xfrm>
                  <a:custGeom>
                    <a:avLst/>
                    <a:gdLst/>
                    <a:ahLst/>
                    <a:cxnLst/>
                    <a:rect l="l" t="t" r="r" b="b"/>
                    <a:pathLst>
                      <a:path w="14849" h="22076" extrusionOk="0">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8" name="Google Shape;178;p30"/>
            <p:cNvSpPr/>
            <p:nvPr/>
          </p:nvSpPr>
          <p:spPr>
            <a:xfrm rot="10800000" flipH="1">
              <a:off x="831227" y="1197994"/>
              <a:ext cx="2449800" cy="64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theme" Target="../theme/theme2.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material">
    <p:bg>
      <p:bgPr>
        <a:solidFill>
          <a:srgbClr val="466BB0"/>
        </a:solidFill>
        <a:effectLst/>
      </p:bgPr>
    </p:bg>
    <p:spTree>
      <p:nvGrpSpPr>
        <p:cNvPr id="1" name="Shape 53"/>
        <p:cNvGrpSpPr/>
        <p:nvPr/>
      </p:nvGrpSpPr>
      <p:grpSpPr>
        <a:xfrm>
          <a:off x="0" y="0"/>
          <a:ext cx="0" cy="0"/>
          <a:chOff x="0" y="0"/>
          <a:chExt cx="0" cy="0"/>
        </a:xfrm>
      </p:grpSpPr>
      <p:sp>
        <p:nvSpPr>
          <p:cNvPr id="54" name="Google Shape;54;p14"/>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55" name="Google Shape;55;p14"/>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56" name="Google Shape;56;p14"/>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latin typeface="Roboto"/>
                <a:ea typeface="Roboto"/>
                <a:cs typeface="Roboto"/>
                <a:sym typeface="Roboto"/>
              </a:defRPr>
            </a:lvl1pPr>
            <a:lvl2pPr lvl="1" algn="r" rtl="0">
              <a:buNone/>
              <a:defRPr sz="1000">
                <a:solidFill>
                  <a:schemeClr val="lt2"/>
                </a:solidFill>
                <a:latin typeface="Roboto"/>
                <a:ea typeface="Roboto"/>
                <a:cs typeface="Roboto"/>
                <a:sym typeface="Roboto"/>
              </a:defRPr>
            </a:lvl2pPr>
            <a:lvl3pPr lvl="2" algn="r" rtl="0">
              <a:buNone/>
              <a:defRPr sz="1000">
                <a:solidFill>
                  <a:schemeClr val="lt2"/>
                </a:solidFill>
                <a:latin typeface="Roboto"/>
                <a:ea typeface="Roboto"/>
                <a:cs typeface="Roboto"/>
                <a:sym typeface="Roboto"/>
              </a:defRPr>
            </a:lvl3pPr>
            <a:lvl4pPr lvl="3" algn="r" rtl="0">
              <a:buNone/>
              <a:defRPr sz="1000">
                <a:solidFill>
                  <a:schemeClr val="lt2"/>
                </a:solidFill>
                <a:latin typeface="Roboto"/>
                <a:ea typeface="Roboto"/>
                <a:cs typeface="Roboto"/>
                <a:sym typeface="Roboto"/>
              </a:defRPr>
            </a:lvl4pPr>
            <a:lvl5pPr lvl="4" algn="r" rtl="0">
              <a:buNone/>
              <a:defRPr sz="1000">
                <a:solidFill>
                  <a:schemeClr val="lt2"/>
                </a:solidFill>
                <a:latin typeface="Roboto"/>
                <a:ea typeface="Roboto"/>
                <a:cs typeface="Roboto"/>
                <a:sym typeface="Roboto"/>
              </a:defRPr>
            </a:lvl5pPr>
            <a:lvl6pPr lvl="5" algn="r" rtl="0">
              <a:buNone/>
              <a:defRPr sz="1000">
                <a:solidFill>
                  <a:schemeClr val="lt2"/>
                </a:solidFill>
                <a:latin typeface="Roboto"/>
                <a:ea typeface="Roboto"/>
                <a:cs typeface="Roboto"/>
                <a:sym typeface="Roboto"/>
              </a:defRPr>
            </a:lvl6pPr>
            <a:lvl7pPr lvl="6" algn="r" rtl="0">
              <a:buNone/>
              <a:defRPr sz="1000">
                <a:solidFill>
                  <a:schemeClr val="lt2"/>
                </a:solidFill>
                <a:latin typeface="Roboto"/>
                <a:ea typeface="Roboto"/>
                <a:cs typeface="Roboto"/>
                <a:sym typeface="Roboto"/>
              </a:defRPr>
            </a:lvl7pPr>
            <a:lvl8pPr lvl="7" algn="r" rtl="0">
              <a:buNone/>
              <a:defRPr sz="1000">
                <a:solidFill>
                  <a:schemeClr val="lt2"/>
                </a:solidFill>
                <a:latin typeface="Roboto"/>
                <a:ea typeface="Roboto"/>
                <a:cs typeface="Roboto"/>
                <a:sym typeface="Roboto"/>
              </a:defRPr>
            </a:lvl8pPr>
            <a:lvl9pPr lvl="8" algn="r" rtl="0">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7.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1.xml"/><Relationship Id="rId5" Type="http://schemas.openxmlformats.org/officeDocument/2006/relationships/image" Target="../media/image11.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1.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1.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1.xml"/><Relationship Id="rId5" Type="http://schemas.openxmlformats.org/officeDocument/2006/relationships/image" Target="../media/image11.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1.xml"/><Relationship Id="rId5" Type="http://schemas.openxmlformats.org/officeDocument/2006/relationships/image" Target="../media/image11.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1.xml"/><Relationship Id="rId5" Type="http://schemas.openxmlformats.org/officeDocument/2006/relationships/image" Target="../media/image11.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1.xml"/><Relationship Id="rId5" Type="http://schemas.openxmlformats.org/officeDocument/2006/relationships/image" Target="../media/image11.pn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1.xml"/><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secretsauce.internal/recipe" TargetMode="External"/><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ecretsauce.internal/recipe"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ecretsauce.internal/recipe"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hyperlink" Target="http://secretsauce.internal/recipe" TargetMode="External"/><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secretsauce.internal/recipe" TargetMode="External"/><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1"/>
          <p:cNvSpPr txBox="1">
            <a:spLocks noGrp="1"/>
          </p:cNvSpPr>
          <p:nvPr>
            <p:ph type="ctrTitle"/>
          </p:nvPr>
        </p:nvSpPr>
        <p:spPr>
          <a:xfrm>
            <a:off x="311700" y="744575"/>
            <a:ext cx="8520600" cy="108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t>Istio</a:t>
            </a:r>
            <a:endParaRPr sz="6000"/>
          </a:p>
        </p:txBody>
      </p:sp>
      <p:sp>
        <p:nvSpPr>
          <p:cNvPr id="184" name="Google Shape;184;p31"/>
          <p:cNvSpPr txBox="1">
            <a:spLocks noGrp="1"/>
          </p:cNvSpPr>
          <p:nvPr>
            <p:ph type="subTitle" idx="1"/>
          </p:nvPr>
        </p:nvSpPr>
        <p:spPr>
          <a:xfrm>
            <a:off x="311700" y="194287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modern service mesh</a:t>
            </a:r>
            <a:endParaRPr/>
          </a:p>
          <a:p>
            <a:pPr marL="0" lvl="0" indent="0" algn="l" rtl="0">
              <a:spcBef>
                <a:spcPts val="0"/>
              </a:spcBef>
              <a:spcAft>
                <a:spcPts val="0"/>
              </a:spcAft>
              <a:buNone/>
            </a:pPr>
            <a:endParaRPr/>
          </a:p>
        </p:txBody>
      </p:sp>
      <p:grpSp>
        <p:nvGrpSpPr>
          <p:cNvPr id="185" name="Google Shape;185;p31"/>
          <p:cNvGrpSpPr/>
          <p:nvPr/>
        </p:nvGrpSpPr>
        <p:grpSpPr>
          <a:xfrm>
            <a:off x="3911550" y="3103625"/>
            <a:ext cx="1320900" cy="1180800"/>
            <a:chOff x="4149875" y="3121175"/>
            <a:chExt cx="1320900" cy="1180800"/>
          </a:xfrm>
        </p:grpSpPr>
        <p:sp>
          <p:nvSpPr>
            <p:cNvPr id="186" name="Google Shape;186;p31"/>
            <p:cNvSpPr/>
            <p:nvPr/>
          </p:nvSpPr>
          <p:spPr>
            <a:xfrm>
              <a:off x="4149875" y="3121175"/>
              <a:ext cx="1320900" cy="1180800"/>
            </a:xfrm>
            <a:prstGeom prst="rect">
              <a:avLst/>
            </a:prstGeom>
            <a:solidFill>
              <a:srgbClr val="4A86E8"/>
            </a:solidFill>
            <a:ln w="9525" cap="flat" cmpd="sng">
              <a:solidFill>
                <a:srgbClr val="A4C2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7" name="Google Shape;187;p31" descr="logo.png"/>
            <p:cNvPicPr preferRelativeResize="0"/>
            <p:nvPr/>
          </p:nvPicPr>
          <p:blipFill>
            <a:blip r:embed="rId3">
              <a:alphaModFix/>
            </a:blip>
            <a:stretch>
              <a:fillRect/>
            </a:stretch>
          </p:blipFill>
          <p:spPr>
            <a:xfrm>
              <a:off x="4524663" y="3343614"/>
              <a:ext cx="609025" cy="746500"/>
            </a:xfrm>
            <a:prstGeom prst="rect">
              <a:avLst/>
            </a:prstGeom>
            <a:noFill/>
            <a:ln>
              <a:noFill/>
            </a:ln>
          </p:spPr>
        </p:pic>
      </p:grpSp>
      <p:cxnSp>
        <p:nvCxnSpPr>
          <p:cNvPr id="188" name="Google Shape;188;p31"/>
          <p:cNvCxnSpPr/>
          <p:nvPr/>
        </p:nvCxnSpPr>
        <p:spPr>
          <a:xfrm>
            <a:off x="2203188" y="4082950"/>
            <a:ext cx="0" cy="843000"/>
          </a:xfrm>
          <a:prstGeom prst="straightConnector1">
            <a:avLst/>
          </a:prstGeom>
          <a:noFill/>
          <a:ln w="9525" cap="flat" cmpd="sng">
            <a:solidFill>
              <a:srgbClr val="666666"/>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pic>
        <p:nvPicPr>
          <p:cNvPr id="244" name="Google Shape;244;p40"/>
          <p:cNvPicPr preferRelativeResize="0"/>
          <p:nvPr/>
        </p:nvPicPr>
        <p:blipFill rotWithShape="1">
          <a:blip r:embed="rId3">
            <a:alphaModFix/>
          </a:blip>
          <a:srcRect l="4662" t="12903" r="4453" b="9780"/>
          <a:stretch/>
        </p:blipFill>
        <p:spPr>
          <a:xfrm>
            <a:off x="-111412" y="0"/>
            <a:ext cx="9437681" cy="514350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49" name="Google Shape;249;p41"/>
          <p:cNvPicPr preferRelativeResize="0"/>
          <p:nvPr/>
        </p:nvPicPr>
        <p:blipFill>
          <a:blip r:embed="rId3">
            <a:alphaModFix/>
          </a:blip>
          <a:stretch>
            <a:fillRect/>
          </a:stretch>
        </p:blipFill>
        <p:spPr>
          <a:xfrm>
            <a:off x="0" y="-85856"/>
            <a:ext cx="9189108" cy="5229358"/>
          </a:xfrm>
          <a:prstGeom prst="rect">
            <a:avLst/>
          </a:prstGeom>
          <a:noFill/>
          <a:ln w="9525" cap="flat" cmpd="sng">
            <a:solidFill>
              <a:srgbClr val="414141"/>
            </a:solidFill>
            <a:prstDash val="solid"/>
            <a:round/>
            <a:headEnd type="none" w="sm" len="sm"/>
            <a:tailEnd type="none" w="sm" len="sm"/>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2"/>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Istio Architecture</a:t>
            </a:r>
            <a:endParaRPr/>
          </a:p>
        </p:txBody>
      </p:sp>
      <p:sp>
        <p:nvSpPr>
          <p:cNvPr id="255" name="Google Shape;255;p42"/>
          <p:cNvSpPr txBox="1"/>
          <p:nvPr/>
        </p:nvSpPr>
        <p:spPr>
          <a:xfrm>
            <a:off x="4876800" y="1457100"/>
            <a:ext cx="3839400" cy="2400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rgbClr val="434343"/>
                </a:solidFill>
                <a:latin typeface="Roboto"/>
                <a:ea typeface="Roboto"/>
                <a:cs typeface="Roboto"/>
                <a:sym typeface="Roboto"/>
              </a:rPr>
              <a:t>Pilot</a:t>
            </a:r>
            <a:r>
              <a:rPr lang="en" sz="1200">
                <a:solidFill>
                  <a:srgbClr val="434343"/>
                </a:solidFill>
                <a:latin typeface="Roboto"/>
                <a:ea typeface="Roboto"/>
                <a:cs typeface="Roboto"/>
                <a:sym typeface="Roboto"/>
              </a:rPr>
              <a:t>: Control plane to configure and push service communication policies.</a:t>
            </a:r>
            <a:endParaRPr sz="1200">
              <a:solidFill>
                <a:srgbClr val="434343"/>
              </a:solidFill>
              <a:latin typeface="Roboto"/>
              <a:ea typeface="Roboto"/>
              <a:cs typeface="Roboto"/>
              <a:sym typeface="Roboto"/>
            </a:endParaRPr>
          </a:p>
          <a:p>
            <a:pPr marL="0" lvl="0" indent="0" algn="l" rtl="0">
              <a:lnSpc>
                <a:spcPct val="115000"/>
              </a:lnSpc>
              <a:spcBef>
                <a:spcPts val="1000"/>
              </a:spcBef>
              <a:spcAft>
                <a:spcPts val="0"/>
              </a:spcAft>
              <a:buNone/>
            </a:pPr>
            <a:r>
              <a:rPr lang="en" sz="1200" b="1">
                <a:solidFill>
                  <a:srgbClr val="434343"/>
                </a:solidFill>
                <a:latin typeface="Roboto"/>
                <a:ea typeface="Roboto"/>
                <a:cs typeface="Roboto"/>
                <a:sym typeface="Roboto"/>
              </a:rPr>
              <a:t>Envoy</a:t>
            </a:r>
            <a:r>
              <a:rPr lang="en" sz="1200">
                <a:solidFill>
                  <a:srgbClr val="434343"/>
                </a:solidFill>
                <a:latin typeface="Roboto"/>
                <a:ea typeface="Roboto"/>
                <a:cs typeface="Roboto"/>
                <a:sym typeface="Roboto"/>
              </a:rPr>
              <a:t>: Network proxy to intercept communication and apply policies.</a:t>
            </a:r>
            <a:endParaRPr sz="1200">
              <a:solidFill>
                <a:srgbClr val="434343"/>
              </a:solidFill>
              <a:latin typeface="Roboto"/>
              <a:ea typeface="Roboto"/>
              <a:cs typeface="Roboto"/>
              <a:sym typeface="Roboto"/>
            </a:endParaRPr>
          </a:p>
          <a:p>
            <a:pPr marL="0" lvl="0" indent="0" algn="l" rtl="0">
              <a:lnSpc>
                <a:spcPct val="115000"/>
              </a:lnSpc>
              <a:spcBef>
                <a:spcPts val="1000"/>
              </a:spcBef>
              <a:spcAft>
                <a:spcPts val="0"/>
              </a:spcAft>
              <a:buNone/>
            </a:pPr>
            <a:r>
              <a:rPr lang="en" sz="1200" b="1">
                <a:solidFill>
                  <a:srgbClr val="434343"/>
                </a:solidFill>
                <a:latin typeface="Roboto"/>
                <a:ea typeface="Roboto"/>
                <a:cs typeface="Roboto"/>
                <a:sym typeface="Roboto"/>
              </a:rPr>
              <a:t>Mixer</a:t>
            </a:r>
            <a:r>
              <a:rPr lang="en" sz="1200">
                <a:solidFill>
                  <a:srgbClr val="434343"/>
                </a:solidFill>
                <a:latin typeface="Roboto"/>
                <a:ea typeface="Roboto"/>
                <a:cs typeface="Roboto"/>
                <a:sym typeface="Roboto"/>
              </a:rPr>
              <a:t>: Policy enforcement with a flexible plugin model for providers for a  policy.</a:t>
            </a:r>
            <a:endParaRPr sz="1200">
              <a:solidFill>
                <a:srgbClr val="434343"/>
              </a:solidFill>
              <a:latin typeface="Roboto"/>
              <a:ea typeface="Roboto"/>
              <a:cs typeface="Roboto"/>
              <a:sym typeface="Roboto"/>
            </a:endParaRPr>
          </a:p>
          <a:p>
            <a:pPr marL="0" lvl="0" indent="0" algn="l" rtl="0">
              <a:lnSpc>
                <a:spcPct val="115000"/>
              </a:lnSpc>
              <a:spcBef>
                <a:spcPts val="1000"/>
              </a:spcBef>
              <a:spcAft>
                <a:spcPts val="0"/>
              </a:spcAft>
              <a:buNone/>
            </a:pPr>
            <a:r>
              <a:rPr lang="en" sz="1200" b="1">
                <a:solidFill>
                  <a:srgbClr val="434343"/>
                </a:solidFill>
                <a:latin typeface="Roboto"/>
                <a:ea typeface="Roboto"/>
                <a:cs typeface="Roboto"/>
                <a:sym typeface="Roboto"/>
              </a:rPr>
              <a:t>Citadel</a:t>
            </a:r>
            <a:r>
              <a:rPr lang="en" sz="1200">
                <a:solidFill>
                  <a:srgbClr val="434343"/>
                </a:solidFill>
                <a:latin typeface="Roboto"/>
                <a:ea typeface="Roboto"/>
                <a:cs typeface="Roboto"/>
                <a:sym typeface="Roboto"/>
              </a:rPr>
              <a:t>: Service-to-service auth[n,z] using mutual TLS, with built-in identity and credential management. </a:t>
            </a:r>
            <a:endParaRPr sz="1200">
              <a:solidFill>
                <a:srgbClr val="434343"/>
              </a:solidFill>
              <a:latin typeface="Roboto"/>
              <a:ea typeface="Roboto"/>
              <a:cs typeface="Roboto"/>
              <a:sym typeface="Roboto"/>
            </a:endParaRPr>
          </a:p>
          <a:p>
            <a:pPr marL="0" lvl="0" indent="0" algn="l" rtl="0">
              <a:lnSpc>
                <a:spcPct val="115000"/>
              </a:lnSpc>
              <a:spcBef>
                <a:spcPts val="1000"/>
              </a:spcBef>
              <a:spcAft>
                <a:spcPts val="0"/>
              </a:spcAft>
              <a:buNone/>
            </a:pPr>
            <a:endParaRPr sz="1200">
              <a:solidFill>
                <a:srgbClr val="434343"/>
              </a:solidFill>
              <a:latin typeface="Roboto"/>
              <a:ea typeface="Roboto"/>
              <a:cs typeface="Roboto"/>
              <a:sym typeface="Roboto"/>
            </a:endParaRPr>
          </a:p>
          <a:p>
            <a:pPr marL="0" lvl="0" indent="0" algn="l" rtl="0">
              <a:lnSpc>
                <a:spcPct val="115000"/>
              </a:lnSpc>
              <a:spcBef>
                <a:spcPts val="1000"/>
              </a:spcBef>
              <a:spcAft>
                <a:spcPts val="1000"/>
              </a:spcAft>
              <a:buNone/>
            </a:pPr>
            <a:endParaRPr sz="1200">
              <a:solidFill>
                <a:srgbClr val="434343"/>
              </a:solidFill>
              <a:latin typeface="Roboto"/>
              <a:ea typeface="Roboto"/>
              <a:cs typeface="Roboto"/>
              <a:sym typeface="Roboto"/>
            </a:endParaRPr>
          </a:p>
        </p:txBody>
      </p:sp>
      <p:grpSp>
        <p:nvGrpSpPr>
          <p:cNvPr id="256" name="Google Shape;256;p42"/>
          <p:cNvGrpSpPr/>
          <p:nvPr/>
        </p:nvGrpSpPr>
        <p:grpSpPr>
          <a:xfrm>
            <a:off x="465750" y="1254925"/>
            <a:ext cx="4267625" cy="2736113"/>
            <a:chOff x="465750" y="1635925"/>
            <a:chExt cx="4267625" cy="2736113"/>
          </a:xfrm>
        </p:grpSpPr>
        <p:sp>
          <p:nvSpPr>
            <p:cNvPr id="257" name="Google Shape;257;p42"/>
            <p:cNvSpPr/>
            <p:nvPr/>
          </p:nvSpPr>
          <p:spPr>
            <a:xfrm>
              <a:off x="3081201" y="1688951"/>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258" name="Google Shape;258;p42"/>
            <p:cNvSpPr/>
            <p:nvPr/>
          </p:nvSpPr>
          <p:spPr>
            <a:xfrm>
              <a:off x="803177" y="1680138"/>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259" name="Google Shape;259;p42"/>
            <p:cNvSpPr/>
            <p:nvPr/>
          </p:nvSpPr>
          <p:spPr>
            <a:xfrm>
              <a:off x="906825" y="3974538"/>
              <a:ext cx="29667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lvl="0" indent="0" algn="ctr" rtl="0">
                <a:spcBef>
                  <a:spcPts val="0"/>
                </a:spcBef>
                <a:spcAft>
                  <a:spcPts val="0"/>
                </a:spcAft>
                <a:buClr>
                  <a:srgbClr val="000000"/>
                </a:buClr>
                <a:buSzPts val="1100"/>
                <a:buFont typeface="Arial"/>
                <a:buNone/>
              </a:pPr>
              <a:r>
                <a:rPr lang="en" sz="1200">
                  <a:solidFill>
                    <a:srgbClr val="212121"/>
                  </a:solidFill>
                  <a:latin typeface="Roboto"/>
                  <a:ea typeface="Roboto"/>
                  <a:cs typeface="Roboto"/>
                  <a:sym typeface="Roboto"/>
                </a:rPr>
                <a:t>Control Plane API</a:t>
              </a:r>
              <a:endParaRPr sz="1200">
                <a:solidFill>
                  <a:srgbClr val="212121"/>
                </a:solidFill>
                <a:latin typeface="Roboto"/>
                <a:ea typeface="Roboto"/>
                <a:cs typeface="Roboto"/>
                <a:sym typeface="Roboto"/>
              </a:endParaRPr>
            </a:p>
          </p:txBody>
        </p:sp>
        <p:sp>
          <p:nvSpPr>
            <p:cNvPr id="260" name="Google Shape;260;p42"/>
            <p:cNvSpPr/>
            <p:nvPr/>
          </p:nvSpPr>
          <p:spPr>
            <a:xfrm>
              <a:off x="1920600" y="36167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Mixer</a:t>
              </a:r>
              <a:endParaRPr sz="1200" b="0" i="0" u="none" strike="noStrike" cap="none">
                <a:solidFill>
                  <a:srgbClr val="212121"/>
                </a:solidFill>
                <a:latin typeface="Roboto"/>
                <a:ea typeface="Roboto"/>
                <a:cs typeface="Roboto"/>
                <a:sym typeface="Roboto"/>
              </a:endParaRPr>
            </a:p>
          </p:txBody>
        </p:sp>
        <p:sp>
          <p:nvSpPr>
            <p:cNvPr id="261" name="Google Shape;261;p42"/>
            <p:cNvSpPr/>
            <p:nvPr/>
          </p:nvSpPr>
          <p:spPr>
            <a:xfrm>
              <a:off x="758989" y="1635950"/>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262" name="Google Shape;262;p42"/>
            <p:cNvGrpSpPr/>
            <p:nvPr/>
          </p:nvGrpSpPr>
          <p:grpSpPr>
            <a:xfrm>
              <a:off x="861919" y="1752868"/>
              <a:ext cx="868660" cy="247248"/>
              <a:chOff x="3471866" y="2456996"/>
              <a:chExt cx="989700" cy="281700"/>
            </a:xfrm>
          </p:grpSpPr>
          <p:sp>
            <p:nvSpPr>
              <p:cNvPr id="263" name="Google Shape;263;p42"/>
              <p:cNvSpPr/>
              <p:nvPr/>
            </p:nvSpPr>
            <p:spPr>
              <a:xfrm>
                <a:off x="3471866" y="2456996"/>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A</a:t>
                </a:r>
                <a:endParaRPr sz="1000" b="0" i="0" u="none" strike="noStrike" cap="none">
                  <a:solidFill>
                    <a:srgbClr val="212121"/>
                  </a:solidFill>
                  <a:latin typeface="Roboto"/>
                  <a:ea typeface="Roboto"/>
                  <a:cs typeface="Roboto"/>
                  <a:sym typeface="Roboto"/>
                </a:endParaRPr>
              </a:p>
            </p:txBody>
          </p:sp>
          <p:pic>
            <p:nvPicPr>
              <p:cNvPr id="264" name="Google Shape;264;p42"/>
              <p:cNvPicPr preferRelativeResize="0"/>
              <p:nvPr/>
            </p:nvPicPr>
            <p:blipFill rotWithShape="1">
              <a:blip r:embed="rId3">
                <a:alphaModFix/>
              </a:blip>
              <a:srcRect/>
              <a:stretch/>
            </p:blipFill>
            <p:spPr>
              <a:xfrm>
                <a:off x="3520340" y="2496274"/>
                <a:ext cx="203100" cy="203100"/>
              </a:xfrm>
              <a:prstGeom prst="rect">
                <a:avLst/>
              </a:prstGeom>
              <a:noFill/>
              <a:ln>
                <a:noFill/>
              </a:ln>
            </p:spPr>
          </p:pic>
        </p:grpSp>
        <p:sp>
          <p:nvSpPr>
            <p:cNvPr id="265" name="Google Shape;265;p42"/>
            <p:cNvSpPr/>
            <p:nvPr/>
          </p:nvSpPr>
          <p:spPr>
            <a:xfrm>
              <a:off x="3037013" y="1635925"/>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266" name="Google Shape;266;p42"/>
            <p:cNvGrpSpPr/>
            <p:nvPr/>
          </p:nvGrpSpPr>
          <p:grpSpPr>
            <a:xfrm>
              <a:off x="3138969" y="1752886"/>
              <a:ext cx="868660" cy="247248"/>
              <a:chOff x="3471866" y="2430005"/>
              <a:chExt cx="989700" cy="281700"/>
            </a:xfrm>
          </p:grpSpPr>
          <p:sp>
            <p:nvSpPr>
              <p:cNvPr id="267" name="Google Shape;267;p42"/>
              <p:cNvSpPr/>
              <p:nvPr/>
            </p:nvSpPr>
            <p:spPr>
              <a:xfrm>
                <a:off x="3471866" y="2430005"/>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B</a:t>
                </a:r>
                <a:endParaRPr sz="1000" b="0" i="0" u="none" strike="noStrike" cap="none">
                  <a:solidFill>
                    <a:srgbClr val="212121"/>
                  </a:solidFill>
                  <a:latin typeface="Roboto"/>
                  <a:ea typeface="Roboto"/>
                  <a:cs typeface="Roboto"/>
                  <a:sym typeface="Roboto"/>
                </a:endParaRPr>
              </a:p>
            </p:txBody>
          </p:sp>
          <p:pic>
            <p:nvPicPr>
              <p:cNvPr id="268" name="Google Shape;268;p42"/>
              <p:cNvPicPr preferRelativeResize="0"/>
              <p:nvPr/>
            </p:nvPicPr>
            <p:blipFill rotWithShape="1">
              <a:blip r:embed="rId3">
                <a:alphaModFix/>
              </a:blip>
              <a:srcRect/>
              <a:stretch/>
            </p:blipFill>
            <p:spPr>
              <a:xfrm>
                <a:off x="3520340" y="2469283"/>
                <a:ext cx="203100" cy="203100"/>
              </a:xfrm>
              <a:prstGeom prst="rect">
                <a:avLst/>
              </a:prstGeom>
              <a:noFill/>
              <a:ln>
                <a:noFill/>
              </a:ln>
            </p:spPr>
          </p:pic>
        </p:grpSp>
        <p:cxnSp>
          <p:nvCxnSpPr>
            <p:cNvPr id="269" name="Google Shape;269;p42"/>
            <p:cNvCxnSpPr>
              <a:stCxn id="270" idx="3"/>
              <a:endCxn id="271" idx="1"/>
            </p:cNvCxnSpPr>
            <p:nvPr/>
          </p:nvCxnSpPr>
          <p:spPr>
            <a:xfrm>
              <a:off x="1730534" y="2513049"/>
              <a:ext cx="1406700" cy="600"/>
            </a:xfrm>
            <a:prstGeom prst="bentConnector3">
              <a:avLst>
                <a:gd name="adj1" fmla="val 50003"/>
              </a:avLst>
            </a:prstGeom>
            <a:noFill/>
            <a:ln w="19050" cap="flat" cmpd="sng">
              <a:solidFill>
                <a:srgbClr val="4284F3"/>
              </a:solidFill>
              <a:prstDash val="solid"/>
              <a:round/>
              <a:headEnd type="none" w="sm" len="sm"/>
              <a:tailEnd type="triangle" w="sm" len="sm"/>
            </a:ln>
          </p:spPr>
        </p:cxnSp>
        <p:grpSp>
          <p:nvGrpSpPr>
            <p:cNvPr id="272" name="Google Shape;272;p42"/>
            <p:cNvGrpSpPr/>
            <p:nvPr/>
          </p:nvGrpSpPr>
          <p:grpSpPr>
            <a:xfrm>
              <a:off x="861957" y="2389486"/>
              <a:ext cx="868577" cy="247126"/>
              <a:chOff x="3027125" y="2882313"/>
              <a:chExt cx="1397100" cy="397500"/>
            </a:xfrm>
          </p:grpSpPr>
          <p:sp>
            <p:nvSpPr>
              <p:cNvPr id="270" name="Google Shape;270;p42"/>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273" name="Google Shape;273;p42"/>
              <p:cNvPicPr preferRelativeResize="0"/>
              <p:nvPr/>
            </p:nvPicPr>
            <p:blipFill>
              <a:blip r:embed="rId4">
                <a:alphaModFix/>
              </a:blip>
              <a:stretch>
                <a:fillRect/>
              </a:stretch>
            </p:blipFill>
            <p:spPr>
              <a:xfrm>
                <a:off x="3096250" y="2951938"/>
                <a:ext cx="258400" cy="258400"/>
              </a:xfrm>
              <a:prstGeom prst="rect">
                <a:avLst/>
              </a:prstGeom>
              <a:noFill/>
              <a:ln>
                <a:noFill/>
              </a:ln>
            </p:spPr>
          </p:pic>
        </p:grpSp>
        <p:grpSp>
          <p:nvGrpSpPr>
            <p:cNvPr id="274" name="Google Shape;274;p42"/>
            <p:cNvGrpSpPr/>
            <p:nvPr/>
          </p:nvGrpSpPr>
          <p:grpSpPr>
            <a:xfrm>
              <a:off x="3137320" y="2389486"/>
              <a:ext cx="868577" cy="247126"/>
              <a:chOff x="3027125" y="2882313"/>
              <a:chExt cx="1397100" cy="397500"/>
            </a:xfrm>
          </p:grpSpPr>
          <p:sp>
            <p:nvSpPr>
              <p:cNvPr id="271" name="Google Shape;271;p42"/>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275" name="Google Shape;275;p42"/>
              <p:cNvPicPr preferRelativeResize="0"/>
              <p:nvPr/>
            </p:nvPicPr>
            <p:blipFill>
              <a:blip r:embed="rId4">
                <a:alphaModFix/>
              </a:blip>
              <a:stretch>
                <a:fillRect/>
              </a:stretch>
            </p:blipFill>
            <p:spPr>
              <a:xfrm>
                <a:off x="3096250" y="2951938"/>
                <a:ext cx="258400" cy="258400"/>
              </a:xfrm>
              <a:prstGeom prst="rect">
                <a:avLst/>
              </a:prstGeom>
              <a:noFill/>
              <a:ln>
                <a:noFill/>
              </a:ln>
            </p:spPr>
          </p:pic>
        </p:grpSp>
        <p:cxnSp>
          <p:nvCxnSpPr>
            <p:cNvPr id="276" name="Google Shape;276;p42"/>
            <p:cNvCxnSpPr>
              <a:stCxn id="270" idx="2"/>
              <a:endCxn id="260" idx="0"/>
            </p:cNvCxnSpPr>
            <p:nvPr/>
          </p:nvCxnSpPr>
          <p:spPr>
            <a:xfrm rot="-5400000" flipH="1">
              <a:off x="1385796" y="2547062"/>
              <a:ext cx="980100" cy="1159200"/>
            </a:xfrm>
            <a:prstGeom prst="curvedConnector3">
              <a:avLst>
                <a:gd name="adj1" fmla="val 49999"/>
              </a:avLst>
            </a:prstGeom>
            <a:noFill/>
            <a:ln w="19050" cap="flat" cmpd="sng">
              <a:solidFill>
                <a:srgbClr val="9E9E9E"/>
              </a:solidFill>
              <a:prstDash val="dot"/>
              <a:round/>
              <a:headEnd type="triangle" w="sm" len="sm"/>
              <a:tailEnd type="triangle" w="sm" len="sm"/>
            </a:ln>
          </p:spPr>
        </p:cxnSp>
        <p:sp>
          <p:nvSpPr>
            <p:cNvPr id="277" name="Google Shape;277;p42"/>
            <p:cNvSpPr txBox="1"/>
            <p:nvPr/>
          </p:nvSpPr>
          <p:spPr>
            <a:xfrm>
              <a:off x="1872676" y="1788550"/>
              <a:ext cx="1140300" cy="8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434343"/>
                  </a:solidFill>
                  <a:latin typeface="Roboto Light"/>
                  <a:ea typeface="Roboto Light"/>
                  <a:cs typeface="Roboto Light"/>
                  <a:sym typeface="Roboto Light"/>
                </a:rPr>
                <a:t>HTTP/1.1, HTTP/2, gRPC or TCP -- with or without mTLS</a:t>
              </a:r>
              <a:endParaRPr sz="900">
                <a:solidFill>
                  <a:srgbClr val="434343"/>
                </a:solidFill>
                <a:latin typeface="Roboto Light"/>
                <a:ea typeface="Roboto Light"/>
                <a:cs typeface="Roboto Light"/>
                <a:sym typeface="Roboto Light"/>
              </a:endParaRPr>
            </a:p>
          </p:txBody>
        </p:sp>
        <p:pic>
          <p:nvPicPr>
            <p:cNvPr id="278" name="Google Shape;278;p42"/>
            <p:cNvPicPr preferRelativeResize="0"/>
            <p:nvPr/>
          </p:nvPicPr>
          <p:blipFill>
            <a:blip r:embed="rId5">
              <a:alphaModFix/>
            </a:blip>
            <a:stretch>
              <a:fillRect/>
            </a:stretch>
          </p:blipFill>
          <p:spPr>
            <a:xfrm>
              <a:off x="1929438" y="3691836"/>
              <a:ext cx="260268" cy="247250"/>
            </a:xfrm>
            <a:prstGeom prst="rect">
              <a:avLst/>
            </a:prstGeom>
            <a:noFill/>
            <a:ln>
              <a:noFill/>
            </a:ln>
          </p:spPr>
        </p:pic>
        <p:cxnSp>
          <p:nvCxnSpPr>
            <p:cNvPr id="279" name="Google Shape;279;p42"/>
            <p:cNvCxnSpPr>
              <a:stCxn id="263" idx="2"/>
              <a:endCxn id="270" idx="0"/>
            </p:cNvCxnSpPr>
            <p:nvPr/>
          </p:nvCxnSpPr>
          <p:spPr>
            <a:xfrm rot="-5400000" flipH="1">
              <a:off x="1101849" y="2194517"/>
              <a:ext cx="389400" cy="600"/>
            </a:xfrm>
            <a:prstGeom prst="bentConnector3">
              <a:avLst>
                <a:gd name="adj1" fmla="val 49996"/>
              </a:avLst>
            </a:prstGeom>
            <a:noFill/>
            <a:ln w="19050" cap="flat" cmpd="sng">
              <a:solidFill>
                <a:srgbClr val="4284F3"/>
              </a:solidFill>
              <a:prstDash val="solid"/>
              <a:round/>
              <a:headEnd type="none" w="sm" len="sm"/>
              <a:tailEnd type="triangle" w="sm" len="sm"/>
            </a:ln>
          </p:spPr>
        </p:cxnSp>
        <p:cxnSp>
          <p:nvCxnSpPr>
            <p:cNvPr id="280" name="Google Shape;280;p42"/>
            <p:cNvCxnSpPr>
              <a:stCxn id="271" idx="0"/>
              <a:endCxn id="267" idx="2"/>
            </p:cNvCxnSpPr>
            <p:nvPr/>
          </p:nvCxnSpPr>
          <p:spPr>
            <a:xfrm rot="-5400000">
              <a:off x="3377809" y="2193886"/>
              <a:ext cx="389400" cy="1800"/>
            </a:xfrm>
            <a:prstGeom prst="bentConnector3">
              <a:avLst>
                <a:gd name="adj1" fmla="val 49994"/>
              </a:avLst>
            </a:prstGeom>
            <a:noFill/>
            <a:ln w="19050" cap="flat" cmpd="sng">
              <a:solidFill>
                <a:srgbClr val="4284F3"/>
              </a:solidFill>
              <a:prstDash val="solid"/>
              <a:round/>
              <a:headEnd type="none" w="sm" len="sm"/>
              <a:tailEnd type="triangle" w="sm" len="sm"/>
            </a:ln>
          </p:spPr>
        </p:cxnSp>
        <p:cxnSp>
          <p:nvCxnSpPr>
            <p:cNvPr id="281" name="Google Shape;281;p42"/>
            <p:cNvCxnSpPr>
              <a:stCxn id="271" idx="2"/>
              <a:endCxn id="260" idx="0"/>
            </p:cNvCxnSpPr>
            <p:nvPr/>
          </p:nvCxnSpPr>
          <p:spPr>
            <a:xfrm rot="5400000">
              <a:off x="2523409" y="2568512"/>
              <a:ext cx="980100" cy="1116300"/>
            </a:xfrm>
            <a:prstGeom prst="curvedConnector3">
              <a:avLst>
                <a:gd name="adj1" fmla="val 49999"/>
              </a:avLst>
            </a:prstGeom>
            <a:noFill/>
            <a:ln w="19050" cap="flat" cmpd="sng">
              <a:solidFill>
                <a:srgbClr val="9E9E9E"/>
              </a:solidFill>
              <a:prstDash val="dot"/>
              <a:round/>
              <a:headEnd type="triangle" w="sm" len="sm"/>
              <a:tailEnd type="triangle" w="sm" len="sm"/>
            </a:ln>
          </p:spPr>
        </p:cxnSp>
        <p:sp>
          <p:nvSpPr>
            <p:cNvPr id="282" name="Google Shape;282;p42"/>
            <p:cNvSpPr/>
            <p:nvPr/>
          </p:nvSpPr>
          <p:spPr>
            <a:xfrm>
              <a:off x="754425" y="362555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Pilot</a:t>
              </a:r>
              <a:endParaRPr sz="1200" b="0" i="0" u="none" strike="noStrike" cap="none">
                <a:solidFill>
                  <a:srgbClr val="212121"/>
                </a:solidFill>
                <a:latin typeface="Roboto"/>
                <a:ea typeface="Roboto"/>
                <a:cs typeface="Roboto"/>
                <a:sym typeface="Roboto"/>
              </a:endParaRPr>
            </a:p>
          </p:txBody>
        </p:sp>
        <p:pic>
          <p:nvPicPr>
            <p:cNvPr id="283" name="Google Shape;283;p42"/>
            <p:cNvPicPr preferRelativeResize="0"/>
            <p:nvPr/>
          </p:nvPicPr>
          <p:blipFill>
            <a:blip r:embed="rId5">
              <a:alphaModFix/>
            </a:blip>
            <a:stretch>
              <a:fillRect/>
            </a:stretch>
          </p:blipFill>
          <p:spPr>
            <a:xfrm>
              <a:off x="763263" y="3700673"/>
              <a:ext cx="260268" cy="247250"/>
            </a:xfrm>
            <a:prstGeom prst="rect">
              <a:avLst/>
            </a:prstGeom>
            <a:noFill/>
            <a:ln>
              <a:noFill/>
            </a:ln>
          </p:spPr>
        </p:pic>
        <p:sp>
          <p:nvSpPr>
            <p:cNvPr id="284" name="Google Shape;284;p42"/>
            <p:cNvSpPr/>
            <p:nvPr/>
          </p:nvSpPr>
          <p:spPr>
            <a:xfrm>
              <a:off x="3063600" y="36167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Citadel</a:t>
              </a:r>
              <a:endParaRPr sz="1200" b="0" i="0" u="none" strike="noStrike" cap="none">
                <a:solidFill>
                  <a:srgbClr val="212121"/>
                </a:solidFill>
                <a:latin typeface="Roboto"/>
                <a:ea typeface="Roboto"/>
                <a:cs typeface="Roboto"/>
                <a:sym typeface="Roboto"/>
              </a:endParaRPr>
            </a:p>
          </p:txBody>
        </p:sp>
        <p:pic>
          <p:nvPicPr>
            <p:cNvPr id="285" name="Google Shape;285;p42"/>
            <p:cNvPicPr preferRelativeResize="0"/>
            <p:nvPr/>
          </p:nvPicPr>
          <p:blipFill>
            <a:blip r:embed="rId5">
              <a:alphaModFix/>
            </a:blip>
            <a:stretch>
              <a:fillRect/>
            </a:stretch>
          </p:blipFill>
          <p:spPr>
            <a:xfrm>
              <a:off x="3072438" y="3691836"/>
              <a:ext cx="260268" cy="247250"/>
            </a:xfrm>
            <a:prstGeom prst="rect">
              <a:avLst/>
            </a:prstGeom>
            <a:noFill/>
            <a:ln>
              <a:noFill/>
            </a:ln>
          </p:spPr>
        </p:pic>
        <p:cxnSp>
          <p:nvCxnSpPr>
            <p:cNvPr id="286" name="Google Shape;286;p42"/>
            <p:cNvCxnSpPr>
              <a:stCxn id="282" idx="0"/>
            </p:cNvCxnSpPr>
            <p:nvPr/>
          </p:nvCxnSpPr>
          <p:spPr>
            <a:xfrm rot="10800000">
              <a:off x="1289175" y="3111950"/>
              <a:ext cx="0" cy="513600"/>
            </a:xfrm>
            <a:prstGeom prst="straightConnector1">
              <a:avLst/>
            </a:prstGeom>
            <a:noFill/>
            <a:ln w="9525" cap="flat" cmpd="sng">
              <a:solidFill>
                <a:srgbClr val="666666"/>
              </a:solidFill>
              <a:prstDash val="dash"/>
              <a:round/>
              <a:headEnd type="none" w="med" len="med"/>
              <a:tailEnd type="stealth" w="med" len="med"/>
            </a:ln>
          </p:spPr>
        </p:cxnSp>
        <p:cxnSp>
          <p:nvCxnSpPr>
            <p:cNvPr id="287" name="Google Shape;287;p42"/>
            <p:cNvCxnSpPr>
              <a:stCxn id="282" idx="0"/>
            </p:cNvCxnSpPr>
            <p:nvPr/>
          </p:nvCxnSpPr>
          <p:spPr>
            <a:xfrm rot="10800000" flipH="1">
              <a:off x="1289175" y="3393650"/>
              <a:ext cx="401700" cy="231900"/>
            </a:xfrm>
            <a:prstGeom prst="straightConnector1">
              <a:avLst/>
            </a:prstGeom>
            <a:noFill/>
            <a:ln w="9525" cap="flat" cmpd="sng">
              <a:solidFill>
                <a:srgbClr val="666666"/>
              </a:solidFill>
              <a:prstDash val="dash"/>
              <a:round/>
              <a:headEnd type="none" w="med" len="med"/>
              <a:tailEnd type="stealth" w="med" len="med"/>
            </a:ln>
          </p:spPr>
        </p:cxnSp>
        <p:sp>
          <p:nvSpPr>
            <p:cNvPr id="288" name="Google Shape;288;p42"/>
            <p:cNvSpPr txBox="1"/>
            <p:nvPr/>
          </p:nvSpPr>
          <p:spPr>
            <a:xfrm>
              <a:off x="465750" y="3226975"/>
              <a:ext cx="868800" cy="397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900">
                  <a:solidFill>
                    <a:srgbClr val="434343"/>
                  </a:solidFill>
                  <a:latin typeface="Roboto"/>
                  <a:ea typeface="Roboto"/>
                  <a:cs typeface="Roboto"/>
                  <a:sym typeface="Roboto"/>
                </a:rPr>
                <a:t>Config data to Envoys</a:t>
              </a:r>
              <a:endParaRPr sz="900">
                <a:solidFill>
                  <a:srgbClr val="434343"/>
                </a:solidFill>
                <a:latin typeface="Roboto"/>
                <a:ea typeface="Roboto"/>
                <a:cs typeface="Roboto"/>
                <a:sym typeface="Roboto"/>
              </a:endParaRPr>
            </a:p>
          </p:txBody>
        </p:sp>
        <p:cxnSp>
          <p:nvCxnSpPr>
            <p:cNvPr id="289" name="Google Shape;289;p42"/>
            <p:cNvCxnSpPr>
              <a:stCxn id="284" idx="0"/>
            </p:cNvCxnSpPr>
            <p:nvPr/>
          </p:nvCxnSpPr>
          <p:spPr>
            <a:xfrm rot="10800000">
              <a:off x="3598350" y="3191300"/>
              <a:ext cx="0" cy="425400"/>
            </a:xfrm>
            <a:prstGeom prst="straightConnector1">
              <a:avLst/>
            </a:prstGeom>
            <a:noFill/>
            <a:ln w="9525" cap="flat" cmpd="sng">
              <a:solidFill>
                <a:srgbClr val="666666"/>
              </a:solidFill>
              <a:prstDash val="dash"/>
              <a:round/>
              <a:headEnd type="none" w="med" len="med"/>
              <a:tailEnd type="stealth" w="med" len="med"/>
            </a:ln>
          </p:spPr>
        </p:cxnSp>
        <p:cxnSp>
          <p:nvCxnSpPr>
            <p:cNvPr id="290" name="Google Shape;290;p42"/>
            <p:cNvCxnSpPr>
              <a:stCxn id="284" idx="0"/>
            </p:cNvCxnSpPr>
            <p:nvPr/>
          </p:nvCxnSpPr>
          <p:spPr>
            <a:xfrm rot="10800000">
              <a:off x="3126150" y="3490100"/>
              <a:ext cx="472200" cy="126600"/>
            </a:xfrm>
            <a:prstGeom prst="straightConnector1">
              <a:avLst/>
            </a:prstGeom>
            <a:noFill/>
            <a:ln w="9525" cap="flat" cmpd="sng">
              <a:solidFill>
                <a:srgbClr val="666666"/>
              </a:solidFill>
              <a:prstDash val="dash"/>
              <a:round/>
              <a:headEnd type="none" w="med" len="med"/>
              <a:tailEnd type="stealth" w="med" len="med"/>
            </a:ln>
          </p:spPr>
        </p:cxnSp>
        <p:sp>
          <p:nvSpPr>
            <p:cNvPr id="291" name="Google Shape;291;p42"/>
            <p:cNvSpPr txBox="1"/>
            <p:nvPr/>
          </p:nvSpPr>
          <p:spPr>
            <a:xfrm>
              <a:off x="3660275" y="3226981"/>
              <a:ext cx="1073100" cy="39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434343"/>
                  </a:solidFill>
                  <a:latin typeface="Roboto"/>
                  <a:ea typeface="Roboto"/>
                  <a:cs typeface="Roboto"/>
                  <a:sym typeface="Roboto"/>
                </a:rPr>
                <a:t>TLS certs to Envoys</a:t>
              </a:r>
              <a:endParaRPr sz="900">
                <a:solidFill>
                  <a:srgbClr val="434343"/>
                </a:solidFill>
                <a:latin typeface="Roboto"/>
                <a:ea typeface="Roboto"/>
                <a:cs typeface="Roboto"/>
                <a:sym typeface="Roboto"/>
              </a:endParaRPr>
            </a:p>
          </p:txBody>
        </p:sp>
        <p:sp>
          <p:nvSpPr>
            <p:cNvPr id="292" name="Google Shape;292;p42"/>
            <p:cNvSpPr txBox="1"/>
            <p:nvPr/>
          </p:nvSpPr>
          <p:spPr>
            <a:xfrm>
              <a:off x="1872425" y="2690761"/>
              <a:ext cx="1073100" cy="8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434343"/>
                  </a:solidFill>
                  <a:latin typeface="Roboto"/>
                  <a:ea typeface="Roboto"/>
                  <a:cs typeface="Roboto"/>
                  <a:sym typeface="Roboto"/>
                </a:rPr>
                <a:t>Policy checks, telemetry</a:t>
              </a:r>
              <a:endParaRPr sz="900">
                <a:solidFill>
                  <a:srgbClr val="434343"/>
                </a:solidFill>
                <a:latin typeface="Roboto"/>
                <a:ea typeface="Roboto"/>
                <a:cs typeface="Roboto"/>
                <a:sym typeface="Roboto"/>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Resiliency</a:t>
            </a:r>
            <a:endParaRPr/>
          </a:p>
        </p:txBody>
      </p:sp>
      <p:sp>
        <p:nvSpPr>
          <p:cNvPr id="298" name="Google Shape;298;p43"/>
          <p:cNvSpPr txBox="1">
            <a:spLocks noGrp="1"/>
          </p:cNvSpPr>
          <p:nvPr>
            <p:ph type="body" idx="1"/>
          </p:nvPr>
        </p:nvSpPr>
        <p:spPr>
          <a:xfrm>
            <a:off x="311700" y="923875"/>
            <a:ext cx="5140500" cy="37416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000"/>
              </a:spcBef>
              <a:spcAft>
                <a:spcPts val="0"/>
              </a:spcAft>
              <a:buNone/>
            </a:pPr>
            <a:r>
              <a:rPr lang="en"/>
              <a:t>Istio adds fault tolerance to your application without any changes to code</a:t>
            </a:r>
            <a:endParaRPr/>
          </a:p>
          <a:p>
            <a:pPr marL="457200" lvl="0" indent="0" algn="l" rtl="0">
              <a:spcBef>
                <a:spcPts val="0"/>
              </a:spcBef>
              <a:spcAft>
                <a:spcPts val="1600"/>
              </a:spcAft>
              <a:buNone/>
            </a:pPr>
            <a:endParaRPr sz="1200"/>
          </a:p>
        </p:txBody>
      </p:sp>
      <p:sp>
        <p:nvSpPr>
          <p:cNvPr id="299" name="Google Shape;299;p43"/>
          <p:cNvSpPr txBox="1">
            <a:spLocks noGrp="1"/>
          </p:cNvSpPr>
          <p:nvPr>
            <p:ph type="body" idx="1"/>
          </p:nvPr>
        </p:nvSpPr>
        <p:spPr>
          <a:xfrm>
            <a:off x="5452200" y="1017725"/>
            <a:ext cx="3311100" cy="27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Resilience features</a:t>
            </a:r>
            <a:endParaRPr sz="1400" b="1"/>
          </a:p>
          <a:p>
            <a:pPr marL="457200" lvl="0" indent="-317500" algn="l" rtl="0">
              <a:spcBef>
                <a:spcPts val="0"/>
              </a:spcBef>
              <a:spcAft>
                <a:spcPts val="0"/>
              </a:spcAft>
              <a:buSzPts val="1400"/>
              <a:buFont typeface="Roboto Light"/>
              <a:buChar char="❖"/>
            </a:pPr>
            <a:r>
              <a:rPr lang="en" sz="1400">
                <a:latin typeface="Roboto Light"/>
                <a:ea typeface="Roboto Light"/>
                <a:cs typeface="Roboto Light"/>
                <a:sym typeface="Roboto Light"/>
              </a:rPr>
              <a:t>Timeouts</a:t>
            </a:r>
            <a:endParaRPr sz="1400">
              <a:latin typeface="Roboto Light"/>
              <a:ea typeface="Roboto Light"/>
              <a:cs typeface="Roboto Light"/>
              <a:sym typeface="Roboto Light"/>
            </a:endParaRPr>
          </a:p>
          <a:p>
            <a:pPr marL="457200" lvl="0" indent="-317500" algn="l" rtl="0">
              <a:spcBef>
                <a:spcPts val="0"/>
              </a:spcBef>
              <a:spcAft>
                <a:spcPts val="0"/>
              </a:spcAft>
              <a:buSzPts val="1400"/>
              <a:buFont typeface="Roboto Light"/>
              <a:buChar char="❖"/>
            </a:pPr>
            <a:r>
              <a:rPr lang="en" sz="1400">
                <a:latin typeface="Roboto Light"/>
                <a:ea typeface="Roboto Light"/>
                <a:cs typeface="Roboto Light"/>
                <a:sym typeface="Roboto Light"/>
              </a:rPr>
              <a:t>Retries with timeout budget</a:t>
            </a:r>
            <a:endParaRPr sz="1400">
              <a:latin typeface="Roboto Light"/>
              <a:ea typeface="Roboto Light"/>
              <a:cs typeface="Roboto Light"/>
              <a:sym typeface="Roboto Light"/>
            </a:endParaRPr>
          </a:p>
          <a:p>
            <a:pPr marL="457200" lvl="0" indent="-317500" algn="l" rtl="0">
              <a:spcBef>
                <a:spcPts val="0"/>
              </a:spcBef>
              <a:spcAft>
                <a:spcPts val="0"/>
              </a:spcAft>
              <a:buSzPts val="1400"/>
              <a:buFont typeface="Roboto Light"/>
              <a:buChar char="❖"/>
            </a:pPr>
            <a:r>
              <a:rPr lang="en" sz="1400">
                <a:latin typeface="Roboto Light"/>
                <a:ea typeface="Roboto Light"/>
                <a:cs typeface="Roboto Light"/>
                <a:sym typeface="Roboto Light"/>
              </a:rPr>
              <a:t>Circuit breakers</a:t>
            </a:r>
            <a:endParaRPr sz="1400">
              <a:latin typeface="Roboto Light"/>
              <a:ea typeface="Roboto Light"/>
              <a:cs typeface="Roboto Light"/>
              <a:sym typeface="Roboto Light"/>
            </a:endParaRPr>
          </a:p>
          <a:p>
            <a:pPr marL="457200" lvl="0" indent="-317500" algn="l" rtl="0">
              <a:spcBef>
                <a:spcPts val="0"/>
              </a:spcBef>
              <a:spcAft>
                <a:spcPts val="0"/>
              </a:spcAft>
              <a:buSzPts val="1400"/>
              <a:buFont typeface="Roboto Light"/>
              <a:buChar char="❖"/>
            </a:pPr>
            <a:r>
              <a:rPr lang="en" sz="1400">
                <a:latin typeface="Roboto Light"/>
                <a:ea typeface="Roboto Light"/>
                <a:cs typeface="Roboto Light"/>
                <a:sym typeface="Roboto Light"/>
              </a:rPr>
              <a:t>Health checks</a:t>
            </a:r>
            <a:endParaRPr sz="1400">
              <a:latin typeface="Roboto Light"/>
              <a:ea typeface="Roboto Light"/>
              <a:cs typeface="Roboto Light"/>
              <a:sym typeface="Roboto Light"/>
            </a:endParaRPr>
          </a:p>
          <a:p>
            <a:pPr marL="457200" lvl="0" indent="-317500" algn="l" rtl="0">
              <a:spcBef>
                <a:spcPts val="0"/>
              </a:spcBef>
              <a:spcAft>
                <a:spcPts val="0"/>
              </a:spcAft>
              <a:buSzPts val="1400"/>
              <a:buFont typeface="Roboto Light"/>
              <a:buChar char="❖"/>
            </a:pPr>
            <a:r>
              <a:rPr lang="en" sz="1400">
                <a:latin typeface="Roboto Light"/>
                <a:ea typeface="Roboto Light"/>
                <a:cs typeface="Roboto Light"/>
                <a:sym typeface="Roboto Light"/>
              </a:rPr>
              <a:t>AZ-aware load balancing w/ automatic failover</a:t>
            </a:r>
            <a:endParaRPr sz="1400">
              <a:latin typeface="Roboto Light"/>
              <a:ea typeface="Roboto Light"/>
              <a:cs typeface="Roboto Light"/>
              <a:sym typeface="Roboto Light"/>
            </a:endParaRPr>
          </a:p>
          <a:p>
            <a:pPr marL="457200" lvl="0" indent="-317500" algn="l" rtl="0">
              <a:spcBef>
                <a:spcPts val="0"/>
              </a:spcBef>
              <a:spcAft>
                <a:spcPts val="0"/>
              </a:spcAft>
              <a:buSzPts val="1400"/>
              <a:buFont typeface="Roboto Light"/>
              <a:buChar char="❖"/>
            </a:pPr>
            <a:r>
              <a:rPr lang="en" sz="1400">
                <a:latin typeface="Roboto Light"/>
                <a:ea typeface="Roboto Light"/>
                <a:cs typeface="Roboto Light"/>
                <a:sym typeface="Roboto Light"/>
              </a:rPr>
              <a:t>Control connection pool size and request load</a:t>
            </a:r>
            <a:endParaRPr sz="1400">
              <a:latin typeface="Roboto Light"/>
              <a:ea typeface="Roboto Light"/>
              <a:cs typeface="Roboto Light"/>
              <a:sym typeface="Roboto Light"/>
            </a:endParaRPr>
          </a:p>
          <a:p>
            <a:pPr marL="457200" lvl="0" indent="-317500" algn="l" rtl="0">
              <a:spcBef>
                <a:spcPts val="0"/>
              </a:spcBef>
              <a:spcAft>
                <a:spcPts val="0"/>
              </a:spcAft>
              <a:buSzPts val="1400"/>
              <a:buFont typeface="Roboto Light"/>
              <a:buChar char="❖"/>
            </a:pPr>
            <a:r>
              <a:rPr lang="en" sz="1400">
                <a:latin typeface="Roboto Light"/>
                <a:ea typeface="Roboto Light"/>
                <a:cs typeface="Roboto Light"/>
                <a:sym typeface="Roboto Light"/>
              </a:rPr>
              <a:t>Systematic fault injection</a:t>
            </a:r>
            <a:endParaRPr sz="1400">
              <a:latin typeface="Roboto Light"/>
              <a:ea typeface="Roboto Light"/>
              <a:cs typeface="Roboto Light"/>
              <a:sym typeface="Roboto Light"/>
            </a:endParaRPr>
          </a:p>
          <a:p>
            <a:pPr marL="0" lvl="0" indent="0" algn="l" rtl="0">
              <a:spcBef>
                <a:spcPts val="0"/>
              </a:spcBef>
              <a:spcAft>
                <a:spcPts val="0"/>
              </a:spcAft>
              <a:buNone/>
            </a:pPr>
            <a:endParaRPr sz="1400">
              <a:latin typeface="Roboto Light"/>
              <a:ea typeface="Roboto Light"/>
              <a:cs typeface="Roboto Light"/>
              <a:sym typeface="Roboto Light"/>
            </a:endParaRPr>
          </a:p>
        </p:txBody>
      </p:sp>
      <p:sp>
        <p:nvSpPr>
          <p:cNvPr id="300" name="Google Shape;300;p43"/>
          <p:cNvSpPr txBox="1">
            <a:spLocks noGrp="1"/>
          </p:cNvSpPr>
          <p:nvPr>
            <p:ph type="body" idx="1"/>
          </p:nvPr>
        </p:nvSpPr>
        <p:spPr>
          <a:xfrm>
            <a:off x="436650" y="1856600"/>
            <a:ext cx="4357200" cy="2719200"/>
          </a:xfrm>
          <a:prstGeom prst="rect">
            <a:avLst/>
          </a:prstGeom>
          <a:solidFill>
            <a:srgbClr val="F3F3F3"/>
          </a:solid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latin typeface="Consolas"/>
                <a:ea typeface="Consolas"/>
                <a:cs typeface="Consolas"/>
                <a:sym typeface="Consolas"/>
              </a:rPr>
              <a:t>// Circuit breakers</a:t>
            </a:r>
            <a:endParaRPr sz="1200">
              <a:latin typeface="Consolas"/>
              <a:ea typeface="Consolas"/>
              <a:cs typeface="Consolas"/>
              <a:sym typeface="Consolas"/>
            </a:endParaRPr>
          </a:p>
          <a:p>
            <a:pPr marL="0" lvl="0" indent="0" algn="l" rtl="0">
              <a:lnSpc>
                <a:spcPct val="100000"/>
              </a:lnSpc>
              <a:spcBef>
                <a:spcPts val="1600"/>
              </a:spcBef>
              <a:spcAft>
                <a:spcPts val="0"/>
              </a:spcAft>
              <a:buNone/>
            </a:pPr>
            <a:r>
              <a:rPr lang="en" sz="1200" b="1">
                <a:latin typeface="Consolas"/>
                <a:ea typeface="Consolas"/>
                <a:cs typeface="Consolas"/>
                <a:sym typeface="Consolas"/>
              </a:rPr>
              <a:t>destination</a:t>
            </a:r>
            <a:r>
              <a:rPr lang="en" sz="1200">
                <a:latin typeface="Consolas"/>
                <a:ea typeface="Consolas"/>
                <a:cs typeface="Consolas"/>
                <a:sym typeface="Consolas"/>
              </a:rPr>
              <a:t>: serviceB.example.cluster.local</a:t>
            </a:r>
            <a:br>
              <a:rPr lang="en" sz="1200">
                <a:latin typeface="Consolas"/>
                <a:ea typeface="Consolas"/>
                <a:cs typeface="Consolas"/>
                <a:sym typeface="Consolas"/>
              </a:rPr>
            </a:br>
            <a:r>
              <a:rPr lang="en" sz="1200" b="1">
                <a:latin typeface="Consolas"/>
                <a:ea typeface="Consolas"/>
                <a:cs typeface="Consolas"/>
                <a:sym typeface="Consolas"/>
              </a:rPr>
              <a:t>policy</a:t>
            </a:r>
            <a:r>
              <a:rPr lang="en" sz="1200">
                <a:latin typeface="Consolas"/>
                <a:ea typeface="Consolas"/>
                <a:cs typeface="Consolas"/>
                <a:sym typeface="Consolas"/>
              </a:rPr>
              <a:t>:</a:t>
            </a:r>
            <a:br>
              <a:rPr lang="en" sz="1200">
                <a:latin typeface="Consolas"/>
                <a:ea typeface="Consolas"/>
                <a:cs typeface="Consolas"/>
                <a:sym typeface="Consolas"/>
              </a:rPr>
            </a:br>
            <a:r>
              <a:rPr lang="en" sz="1200">
                <a:latin typeface="Consolas"/>
                <a:ea typeface="Consolas"/>
                <a:cs typeface="Consolas"/>
                <a:sym typeface="Consolas"/>
              </a:rPr>
              <a:t>- tags:</a:t>
            </a:r>
            <a:br>
              <a:rPr lang="en" sz="1200">
                <a:latin typeface="Consolas"/>
                <a:ea typeface="Consolas"/>
                <a:cs typeface="Consolas"/>
                <a:sym typeface="Consolas"/>
              </a:rPr>
            </a:br>
            <a:r>
              <a:rPr lang="en" sz="1200">
                <a:latin typeface="Consolas"/>
                <a:ea typeface="Consolas"/>
                <a:cs typeface="Consolas"/>
                <a:sym typeface="Consolas"/>
              </a:rPr>
              <a:t>    version: v1</a:t>
            </a:r>
            <a:br>
              <a:rPr lang="en" sz="1200">
                <a:latin typeface="Consolas"/>
                <a:ea typeface="Consolas"/>
                <a:cs typeface="Consolas"/>
                <a:sym typeface="Consolas"/>
              </a:rPr>
            </a:br>
            <a:r>
              <a:rPr lang="en" sz="1200">
                <a:latin typeface="Consolas"/>
                <a:ea typeface="Consolas"/>
                <a:cs typeface="Consolas"/>
                <a:sym typeface="Consolas"/>
              </a:rPr>
              <a:t>  circuitBreaker:</a:t>
            </a:r>
            <a:br>
              <a:rPr lang="en" sz="1200">
                <a:latin typeface="Consolas"/>
                <a:ea typeface="Consolas"/>
                <a:cs typeface="Consolas"/>
                <a:sym typeface="Consolas"/>
              </a:rPr>
            </a:br>
            <a:r>
              <a:rPr lang="en" sz="1200">
                <a:latin typeface="Consolas"/>
                <a:ea typeface="Consolas"/>
                <a:cs typeface="Consolas"/>
                <a:sym typeface="Consolas"/>
              </a:rPr>
              <a:t>    simpleCb:</a:t>
            </a:r>
            <a:br>
              <a:rPr lang="en" sz="1200">
                <a:latin typeface="Consolas"/>
                <a:ea typeface="Consolas"/>
                <a:cs typeface="Consolas"/>
                <a:sym typeface="Consolas"/>
              </a:rPr>
            </a:br>
            <a:r>
              <a:rPr lang="en" sz="1200">
                <a:latin typeface="Consolas"/>
                <a:ea typeface="Consolas"/>
                <a:cs typeface="Consolas"/>
                <a:sym typeface="Consolas"/>
              </a:rPr>
              <a:t>      maxConnections: 100</a:t>
            </a:r>
            <a:br>
              <a:rPr lang="en" sz="1200">
                <a:latin typeface="Consolas"/>
                <a:ea typeface="Consolas"/>
                <a:cs typeface="Consolas"/>
                <a:sym typeface="Consolas"/>
              </a:rPr>
            </a:br>
            <a:r>
              <a:rPr lang="en" sz="1200">
                <a:latin typeface="Consolas"/>
                <a:ea typeface="Consolas"/>
                <a:cs typeface="Consolas"/>
                <a:sym typeface="Consolas"/>
              </a:rPr>
              <a:t>      httpMaxRequests: 1000</a:t>
            </a:r>
            <a:br>
              <a:rPr lang="en" sz="1200">
                <a:latin typeface="Consolas"/>
                <a:ea typeface="Consolas"/>
                <a:cs typeface="Consolas"/>
                <a:sym typeface="Consolas"/>
              </a:rPr>
            </a:br>
            <a:r>
              <a:rPr lang="en" sz="1200">
                <a:latin typeface="Consolas"/>
                <a:ea typeface="Consolas"/>
                <a:cs typeface="Consolas"/>
                <a:sym typeface="Consolas"/>
              </a:rPr>
              <a:t>      httpMaxRequestsPerConnection: 10</a:t>
            </a:r>
            <a:br>
              <a:rPr lang="en" sz="1200">
                <a:latin typeface="Consolas"/>
                <a:ea typeface="Consolas"/>
                <a:cs typeface="Consolas"/>
                <a:sym typeface="Consolas"/>
              </a:rPr>
            </a:br>
            <a:r>
              <a:rPr lang="en" sz="1200">
                <a:latin typeface="Consolas"/>
                <a:ea typeface="Consolas"/>
                <a:cs typeface="Consolas"/>
                <a:sym typeface="Consolas"/>
              </a:rPr>
              <a:t>      httpConsecutiveErrors: 7</a:t>
            </a:r>
            <a:br>
              <a:rPr lang="en" sz="1200">
                <a:latin typeface="Consolas"/>
                <a:ea typeface="Consolas"/>
                <a:cs typeface="Consolas"/>
                <a:sym typeface="Consolas"/>
              </a:rPr>
            </a:br>
            <a:r>
              <a:rPr lang="en" sz="1200">
                <a:latin typeface="Consolas"/>
                <a:ea typeface="Consolas"/>
                <a:cs typeface="Consolas"/>
                <a:sym typeface="Consolas"/>
              </a:rPr>
              <a:t>      sleepWindow: 15m</a:t>
            </a:r>
            <a:br>
              <a:rPr lang="en" sz="1200">
                <a:latin typeface="Consolas"/>
                <a:ea typeface="Consolas"/>
                <a:cs typeface="Consolas"/>
                <a:sym typeface="Consolas"/>
              </a:rPr>
            </a:br>
            <a:r>
              <a:rPr lang="en" sz="1200">
                <a:latin typeface="Consolas"/>
                <a:ea typeface="Consolas"/>
                <a:cs typeface="Consolas"/>
                <a:sym typeface="Consolas"/>
              </a:rPr>
              <a:t>      httpDetectionInterval: 5m</a:t>
            </a:r>
            <a:br>
              <a:rPr lang="en" sz="1200">
                <a:latin typeface="Consolas"/>
                <a:ea typeface="Consolas"/>
                <a:cs typeface="Consolas"/>
                <a:sym typeface="Consolas"/>
              </a:rPr>
            </a:br>
            <a:endParaRPr sz="1200">
              <a:latin typeface="Consolas"/>
              <a:ea typeface="Consolas"/>
              <a:cs typeface="Consolas"/>
              <a:sym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Resiliency Testing</a:t>
            </a:r>
            <a:endParaRPr/>
          </a:p>
        </p:txBody>
      </p:sp>
      <p:sp>
        <p:nvSpPr>
          <p:cNvPr id="306" name="Google Shape;306;p44"/>
          <p:cNvSpPr txBox="1">
            <a:spLocks noGrp="1"/>
          </p:cNvSpPr>
          <p:nvPr>
            <p:ph type="body" idx="1"/>
          </p:nvPr>
        </p:nvSpPr>
        <p:spPr>
          <a:xfrm>
            <a:off x="311700" y="1152475"/>
            <a:ext cx="8179800" cy="34164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000"/>
              </a:spcBef>
              <a:spcAft>
                <a:spcPts val="0"/>
              </a:spcAft>
              <a:buNone/>
            </a:pPr>
            <a:r>
              <a:rPr lang="en" sz="1800"/>
              <a:t>Systematic fault injection to identify weaknesses in failure recovery policies</a:t>
            </a:r>
            <a:endParaRPr sz="1800"/>
          </a:p>
          <a:p>
            <a:pPr marL="457200" lvl="1" indent="-330200" algn="l" rtl="0">
              <a:spcBef>
                <a:spcPts val="0"/>
              </a:spcBef>
              <a:spcAft>
                <a:spcPts val="0"/>
              </a:spcAft>
              <a:buSzPts val="1600"/>
              <a:buChar char="○"/>
            </a:pPr>
            <a:r>
              <a:rPr lang="en" sz="1600"/>
              <a:t>HTTP/gRPC error codes </a:t>
            </a:r>
            <a:endParaRPr sz="1600"/>
          </a:p>
          <a:p>
            <a:pPr marL="457200" lvl="1" indent="-330200" algn="l" rtl="0">
              <a:spcBef>
                <a:spcPts val="0"/>
              </a:spcBef>
              <a:spcAft>
                <a:spcPts val="0"/>
              </a:spcAft>
              <a:buSzPts val="1600"/>
              <a:buChar char="○"/>
            </a:pPr>
            <a:r>
              <a:rPr lang="en" sz="1600"/>
              <a:t>Delay injection</a:t>
            </a:r>
            <a:endParaRPr sz="1600"/>
          </a:p>
          <a:p>
            <a:pPr marL="0" lvl="0" indent="0" algn="l" rtl="0">
              <a:spcBef>
                <a:spcPts val="1600"/>
              </a:spcBef>
              <a:spcAft>
                <a:spcPts val="0"/>
              </a:spcAft>
              <a:buNone/>
            </a:pPr>
            <a:endParaRPr sz="1600"/>
          </a:p>
          <a:p>
            <a:pPr marL="0" lvl="0" indent="0" algn="l" rtl="0">
              <a:spcBef>
                <a:spcPts val="1600"/>
              </a:spcBef>
              <a:spcAft>
                <a:spcPts val="1600"/>
              </a:spcAft>
              <a:buNone/>
            </a:pPr>
            <a:endParaRPr sz="1300"/>
          </a:p>
        </p:txBody>
      </p:sp>
      <p:sp>
        <p:nvSpPr>
          <p:cNvPr id="307" name="Google Shape;307;p44"/>
          <p:cNvSpPr/>
          <p:nvPr/>
        </p:nvSpPr>
        <p:spPr>
          <a:xfrm rot="5400000">
            <a:off x="1304762" y="2864475"/>
            <a:ext cx="1374900" cy="1246500"/>
          </a:xfrm>
          <a:prstGeom prst="roundRect">
            <a:avLst>
              <a:gd name="adj" fmla="val 16667"/>
            </a:avLst>
          </a:prstGeom>
          <a:solidFill>
            <a:srgbClr val="BFBFBF"/>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b="0" i="0" u="none" strike="noStrike" cap="none">
              <a:solidFill>
                <a:srgbClr val="FFFFFF"/>
              </a:solidFill>
              <a:latin typeface="Calibri"/>
              <a:ea typeface="Calibri"/>
              <a:cs typeface="Calibri"/>
              <a:sym typeface="Calibri"/>
            </a:endParaRPr>
          </a:p>
        </p:txBody>
      </p:sp>
      <p:sp>
        <p:nvSpPr>
          <p:cNvPr id="308" name="Google Shape;308;p44"/>
          <p:cNvSpPr/>
          <p:nvPr/>
        </p:nvSpPr>
        <p:spPr>
          <a:xfrm rot="5400000">
            <a:off x="1439037" y="2959100"/>
            <a:ext cx="1174800" cy="10488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b="0" i="0" u="none" strike="noStrike" cap="none">
              <a:solidFill>
                <a:srgbClr val="FFFFFF"/>
              </a:solidFill>
              <a:latin typeface="Calibri"/>
              <a:ea typeface="Calibri"/>
              <a:cs typeface="Calibri"/>
              <a:sym typeface="Calibri"/>
            </a:endParaRPr>
          </a:p>
        </p:txBody>
      </p:sp>
      <p:sp>
        <p:nvSpPr>
          <p:cNvPr id="309" name="Google Shape;309;p44"/>
          <p:cNvSpPr/>
          <p:nvPr/>
        </p:nvSpPr>
        <p:spPr>
          <a:xfrm rot="5400000">
            <a:off x="1374412" y="3039500"/>
            <a:ext cx="1117500" cy="10224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b="0" i="0" u="none" strike="noStrike" cap="none">
              <a:solidFill>
                <a:srgbClr val="FFFFFF"/>
              </a:solidFill>
              <a:latin typeface="Calibri"/>
              <a:ea typeface="Calibri"/>
              <a:cs typeface="Calibri"/>
              <a:sym typeface="Calibri"/>
            </a:endParaRPr>
          </a:p>
        </p:txBody>
      </p:sp>
      <p:sp>
        <p:nvSpPr>
          <p:cNvPr id="310" name="Google Shape;310;p44"/>
          <p:cNvSpPr txBox="1"/>
          <p:nvPr/>
        </p:nvSpPr>
        <p:spPr>
          <a:xfrm>
            <a:off x="1471889" y="3720045"/>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i="0" u="none" strike="noStrike" cap="none">
                <a:solidFill>
                  <a:srgbClr val="000000"/>
                </a:solidFill>
                <a:latin typeface="Roboto Medium"/>
                <a:ea typeface="Roboto Medium"/>
                <a:cs typeface="Roboto Medium"/>
                <a:sym typeface="Roboto Medium"/>
              </a:rPr>
              <a:t>A</a:t>
            </a:r>
            <a:endParaRPr sz="1000" i="0" u="none" strike="noStrike" cap="none">
              <a:solidFill>
                <a:srgbClr val="000000"/>
              </a:solidFill>
              <a:latin typeface="Roboto Medium"/>
              <a:ea typeface="Roboto Medium"/>
              <a:cs typeface="Roboto Medium"/>
              <a:sym typeface="Roboto Medium"/>
            </a:endParaRPr>
          </a:p>
        </p:txBody>
      </p:sp>
      <p:sp>
        <p:nvSpPr>
          <p:cNvPr id="311" name="Google Shape;311;p44"/>
          <p:cNvSpPr txBox="1"/>
          <p:nvPr/>
        </p:nvSpPr>
        <p:spPr>
          <a:xfrm>
            <a:off x="1470249" y="3080750"/>
            <a:ext cx="824700" cy="270600"/>
          </a:xfrm>
          <a:prstGeom prst="rect">
            <a:avLst/>
          </a:prstGeom>
          <a:solidFill>
            <a:srgbClr val="CFE2F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Envoy</a:t>
            </a:r>
            <a:endParaRPr sz="1000" i="0" u="none" strike="noStrike" cap="none">
              <a:solidFill>
                <a:srgbClr val="000000"/>
              </a:solidFill>
              <a:latin typeface="Roboto Medium"/>
              <a:ea typeface="Roboto Medium"/>
              <a:cs typeface="Roboto Medium"/>
              <a:sym typeface="Roboto Medium"/>
            </a:endParaRPr>
          </a:p>
        </p:txBody>
      </p:sp>
      <p:cxnSp>
        <p:nvCxnSpPr>
          <p:cNvPr id="312" name="Google Shape;312;p44"/>
          <p:cNvCxnSpPr>
            <a:stCxn id="311" idx="2"/>
            <a:endCxn id="310" idx="0"/>
          </p:cNvCxnSpPr>
          <p:nvPr/>
        </p:nvCxnSpPr>
        <p:spPr>
          <a:xfrm>
            <a:off x="1882599" y="3351350"/>
            <a:ext cx="9000" cy="368700"/>
          </a:xfrm>
          <a:prstGeom prst="straightConnector1">
            <a:avLst/>
          </a:prstGeom>
          <a:noFill/>
          <a:ln w="9525" cap="flat" cmpd="sng">
            <a:solidFill>
              <a:srgbClr val="4F81BD"/>
            </a:solidFill>
            <a:prstDash val="solid"/>
            <a:round/>
            <a:headEnd type="stealth" w="med" len="med"/>
            <a:tailEnd type="stealth" w="med" len="med"/>
          </a:ln>
        </p:spPr>
      </p:cxnSp>
      <p:sp>
        <p:nvSpPr>
          <p:cNvPr id="313" name="Google Shape;313;p44"/>
          <p:cNvSpPr txBox="1"/>
          <p:nvPr/>
        </p:nvSpPr>
        <p:spPr>
          <a:xfrm>
            <a:off x="1537134" y="4175350"/>
            <a:ext cx="6909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solidFill>
                  <a:srgbClr val="000000"/>
                </a:solidFill>
                <a:latin typeface="Roboto Medium"/>
                <a:ea typeface="Roboto Medium"/>
                <a:cs typeface="Roboto Medium"/>
                <a:sym typeface="Roboto Medium"/>
              </a:rPr>
              <a:t>Service A</a:t>
            </a:r>
            <a:endParaRPr sz="1000">
              <a:latin typeface="Roboto Medium"/>
              <a:ea typeface="Roboto Medium"/>
              <a:cs typeface="Roboto Medium"/>
              <a:sym typeface="Roboto Medium"/>
            </a:endParaRPr>
          </a:p>
        </p:txBody>
      </p:sp>
      <p:sp>
        <p:nvSpPr>
          <p:cNvPr id="314" name="Google Shape;314;p44"/>
          <p:cNvSpPr/>
          <p:nvPr/>
        </p:nvSpPr>
        <p:spPr>
          <a:xfrm rot="5400000">
            <a:off x="3765288" y="2893125"/>
            <a:ext cx="1389000" cy="1203300"/>
          </a:xfrm>
          <a:prstGeom prst="roundRect">
            <a:avLst>
              <a:gd name="adj" fmla="val 16667"/>
            </a:avLst>
          </a:prstGeom>
          <a:solidFill>
            <a:srgbClr val="BFBFBF"/>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15" name="Google Shape;315;p44"/>
          <p:cNvSpPr/>
          <p:nvPr/>
        </p:nvSpPr>
        <p:spPr>
          <a:xfrm rot="5400000">
            <a:off x="3842387" y="2975750"/>
            <a:ext cx="1179000" cy="9984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16" name="Google Shape;316;p44"/>
          <p:cNvSpPr/>
          <p:nvPr/>
        </p:nvSpPr>
        <p:spPr>
          <a:xfrm rot="5400000">
            <a:off x="3954288" y="3034100"/>
            <a:ext cx="1106700" cy="9798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17" name="Google Shape;317;p44"/>
          <p:cNvSpPr txBox="1"/>
          <p:nvPr/>
        </p:nvSpPr>
        <p:spPr>
          <a:xfrm>
            <a:off x="4093361" y="3713650"/>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a:solidFill>
                  <a:srgbClr val="000000"/>
                </a:solidFill>
                <a:latin typeface="Roboto Medium"/>
                <a:ea typeface="Roboto Medium"/>
                <a:cs typeface="Roboto Medium"/>
                <a:sym typeface="Roboto Medium"/>
              </a:rPr>
              <a:t>B</a:t>
            </a:r>
            <a:endParaRPr sz="1000">
              <a:solidFill>
                <a:srgbClr val="000000"/>
              </a:solidFill>
              <a:latin typeface="Roboto Medium"/>
              <a:ea typeface="Roboto Medium"/>
              <a:cs typeface="Roboto Medium"/>
              <a:sym typeface="Roboto Medium"/>
            </a:endParaRPr>
          </a:p>
        </p:txBody>
      </p:sp>
      <p:sp>
        <p:nvSpPr>
          <p:cNvPr id="318" name="Google Shape;318;p44"/>
          <p:cNvSpPr txBox="1"/>
          <p:nvPr/>
        </p:nvSpPr>
        <p:spPr>
          <a:xfrm>
            <a:off x="4091630" y="3074339"/>
            <a:ext cx="824700" cy="270600"/>
          </a:xfrm>
          <a:prstGeom prst="rect">
            <a:avLst/>
          </a:prstGeom>
          <a:solidFill>
            <a:srgbClr val="CFE2F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Envoy</a:t>
            </a:r>
            <a:endParaRPr sz="1000">
              <a:solidFill>
                <a:srgbClr val="000000"/>
              </a:solidFill>
              <a:latin typeface="Roboto Medium"/>
              <a:ea typeface="Roboto Medium"/>
              <a:cs typeface="Roboto Medium"/>
              <a:sym typeface="Roboto Medium"/>
            </a:endParaRPr>
          </a:p>
        </p:txBody>
      </p:sp>
      <p:cxnSp>
        <p:nvCxnSpPr>
          <p:cNvPr id="319" name="Google Shape;319;p44"/>
          <p:cNvCxnSpPr>
            <a:stCxn id="318" idx="2"/>
          </p:cNvCxnSpPr>
          <p:nvPr/>
        </p:nvCxnSpPr>
        <p:spPr>
          <a:xfrm>
            <a:off x="4503980" y="3344939"/>
            <a:ext cx="5700" cy="345000"/>
          </a:xfrm>
          <a:prstGeom prst="straightConnector1">
            <a:avLst/>
          </a:prstGeom>
          <a:noFill/>
          <a:ln w="9525" cap="flat" cmpd="sng">
            <a:solidFill>
              <a:srgbClr val="4F81BD"/>
            </a:solidFill>
            <a:prstDash val="solid"/>
            <a:round/>
            <a:headEnd type="stealth" w="med" len="med"/>
            <a:tailEnd type="stealth" w="med" len="med"/>
          </a:ln>
        </p:spPr>
      </p:cxnSp>
      <p:cxnSp>
        <p:nvCxnSpPr>
          <p:cNvPr id="320" name="Google Shape;320;p44"/>
          <p:cNvCxnSpPr>
            <a:stCxn id="311" idx="3"/>
            <a:endCxn id="318" idx="1"/>
          </p:cNvCxnSpPr>
          <p:nvPr/>
        </p:nvCxnSpPr>
        <p:spPr>
          <a:xfrm rot="10800000" flipH="1">
            <a:off x="2294949" y="3209750"/>
            <a:ext cx="1796700" cy="6300"/>
          </a:xfrm>
          <a:prstGeom prst="straightConnector1">
            <a:avLst/>
          </a:prstGeom>
          <a:noFill/>
          <a:ln w="9525" cap="flat" cmpd="sng">
            <a:solidFill>
              <a:srgbClr val="4F81BD"/>
            </a:solidFill>
            <a:prstDash val="solid"/>
            <a:round/>
            <a:headEnd type="none" w="sm" len="sm"/>
            <a:tailEnd type="stealth" w="med" len="med"/>
          </a:ln>
        </p:spPr>
      </p:cxnSp>
      <p:sp>
        <p:nvSpPr>
          <p:cNvPr id="321" name="Google Shape;321;p44"/>
          <p:cNvSpPr txBox="1"/>
          <p:nvPr/>
        </p:nvSpPr>
        <p:spPr>
          <a:xfrm>
            <a:off x="4145111" y="4163717"/>
            <a:ext cx="6909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solidFill>
                  <a:srgbClr val="000000"/>
                </a:solidFill>
                <a:latin typeface="Roboto Medium"/>
                <a:ea typeface="Roboto Medium"/>
                <a:cs typeface="Roboto Medium"/>
                <a:sym typeface="Roboto Medium"/>
              </a:rPr>
              <a:t>Service B</a:t>
            </a:r>
            <a:endParaRPr sz="1000">
              <a:latin typeface="Roboto Medium"/>
              <a:ea typeface="Roboto Medium"/>
              <a:cs typeface="Roboto Medium"/>
              <a:sym typeface="Roboto Medium"/>
            </a:endParaRPr>
          </a:p>
        </p:txBody>
      </p:sp>
      <p:sp>
        <p:nvSpPr>
          <p:cNvPr id="322" name="Google Shape;322;p44"/>
          <p:cNvSpPr/>
          <p:nvPr/>
        </p:nvSpPr>
        <p:spPr>
          <a:xfrm rot="5400000">
            <a:off x="6454588" y="2812051"/>
            <a:ext cx="1384500" cy="1256400"/>
          </a:xfrm>
          <a:prstGeom prst="roundRect">
            <a:avLst>
              <a:gd name="adj" fmla="val 16667"/>
            </a:avLst>
          </a:prstGeom>
          <a:solidFill>
            <a:srgbClr val="BFBFBF"/>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23" name="Google Shape;323;p44"/>
          <p:cNvSpPr/>
          <p:nvPr/>
        </p:nvSpPr>
        <p:spPr>
          <a:xfrm rot="5400000">
            <a:off x="6506413" y="2930526"/>
            <a:ext cx="1210800" cy="10374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24" name="Google Shape;324;p44"/>
          <p:cNvSpPr/>
          <p:nvPr/>
        </p:nvSpPr>
        <p:spPr>
          <a:xfrm rot="5400000">
            <a:off x="6614663" y="2981826"/>
            <a:ext cx="1149300" cy="10224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25" name="Google Shape;325;p44"/>
          <p:cNvSpPr txBox="1"/>
          <p:nvPr/>
        </p:nvSpPr>
        <p:spPr>
          <a:xfrm>
            <a:off x="6792786" y="3703975"/>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svcC</a:t>
            </a:r>
            <a:endParaRPr sz="1000">
              <a:solidFill>
                <a:srgbClr val="000000"/>
              </a:solidFill>
              <a:latin typeface="Roboto Medium"/>
              <a:ea typeface="Roboto Medium"/>
              <a:cs typeface="Roboto Medium"/>
              <a:sym typeface="Roboto Medium"/>
            </a:endParaRPr>
          </a:p>
        </p:txBody>
      </p:sp>
      <p:sp>
        <p:nvSpPr>
          <p:cNvPr id="326" name="Google Shape;326;p44"/>
          <p:cNvSpPr txBox="1"/>
          <p:nvPr/>
        </p:nvSpPr>
        <p:spPr>
          <a:xfrm>
            <a:off x="6791055" y="3064664"/>
            <a:ext cx="824700" cy="270600"/>
          </a:xfrm>
          <a:prstGeom prst="rect">
            <a:avLst/>
          </a:prstGeom>
          <a:solidFill>
            <a:srgbClr val="CFE2F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Envoy</a:t>
            </a:r>
            <a:endParaRPr sz="1000">
              <a:solidFill>
                <a:srgbClr val="000000"/>
              </a:solidFill>
              <a:latin typeface="Roboto Medium"/>
              <a:ea typeface="Roboto Medium"/>
              <a:cs typeface="Roboto Medium"/>
              <a:sym typeface="Roboto Medium"/>
            </a:endParaRPr>
          </a:p>
        </p:txBody>
      </p:sp>
      <p:cxnSp>
        <p:nvCxnSpPr>
          <p:cNvPr id="327" name="Google Shape;327;p44"/>
          <p:cNvCxnSpPr>
            <a:stCxn id="326" idx="2"/>
          </p:cNvCxnSpPr>
          <p:nvPr/>
        </p:nvCxnSpPr>
        <p:spPr>
          <a:xfrm>
            <a:off x="7203405" y="3335264"/>
            <a:ext cx="5700" cy="345000"/>
          </a:xfrm>
          <a:prstGeom prst="straightConnector1">
            <a:avLst/>
          </a:prstGeom>
          <a:noFill/>
          <a:ln w="9525" cap="flat" cmpd="sng">
            <a:solidFill>
              <a:srgbClr val="4F81BD"/>
            </a:solidFill>
            <a:prstDash val="solid"/>
            <a:round/>
            <a:headEnd type="stealth" w="med" len="med"/>
            <a:tailEnd type="stealth" w="med" len="med"/>
          </a:ln>
        </p:spPr>
      </p:cxnSp>
      <p:cxnSp>
        <p:nvCxnSpPr>
          <p:cNvPr id="328" name="Google Shape;328;p44"/>
          <p:cNvCxnSpPr>
            <a:stCxn id="318" idx="3"/>
            <a:endCxn id="326" idx="1"/>
          </p:cNvCxnSpPr>
          <p:nvPr/>
        </p:nvCxnSpPr>
        <p:spPr>
          <a:xfrm rot="10800000" flipH="1">
            <a:off x="4916330" y="3200039"/>
            <a:ext cx="1874700" cy="9600"/>
          </a:xfrm>
          <a:prstGeom prst="straightConnector1">
            <a:avLst/>
          </a:prstGeom>
          <a:noFill/>
          <a:ln w="9525" cap="flat" cmpd="sng">
            <a:solidFill>
              <a:srgbClr val="4F81BD"/>
            </a:solidFill>
            <a:prstDash val="solid"/>
            <a:round/>
            <a:headEnd type="none" w="sm" len="sm"/>
            <a:tailEnd type="stealth" w="med" len="med"/>
          </a:ln>
        </p:spPr>
      </p:cxnSp>
      <p:sp>
        <p:nvSpPr>
          <p:cNvPr id="329" name="Google Shape;329;p44"/>
          <p:cNvSpPr txBox="1"/>
          <p:nvPr/>
        </p:nvSpPr>
        <p:spPr>
          <a:xfrm>
            <a:off x="6844536" y="4154042"/>
            <a:ext cx="6909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solidFill>
                  <a:srgbClr val="000000"/>
                </a:solidFill>
                <a:latin typeface="Roboto Medium"/>
                <a:ea typeface="Roboto Medium"/>
                <a:cs typeface="Roboto Medium"/>
                <a:sym typeface="Roboto Medium"/>
              </a:rPr>
              <a:t>Service </a:t>
            </a:r>
            <a:r>
              <a:rPr lang="en" sz="1000">
                <a:latin typeface="Roboto Medium"/>
                <a:ea typeface="Roboto Medium"/>
                <a:cs typeface="Roboto Medium"/>
                <a:sym typeface="Roboto Medium"/>
              </a:rPr>
              <a:t>C</a:t>
            </a:r>
            <a:endParaRPr sz="1000">
              <a:latin typeface="Roboto Medium"/>
              <a:ea typeface="Roboto Medium"/>
              <a:cs typeface="Roboto Medium"/>
              <a:sym typeface="Roboto Medium"/>
            </a:endParaRPr>
          </a:p>
        </p:txBody>
      </p:sp>
      <p:sp>
        <p:nvSpPr>
          <p:cNvPr id="330" name="Google Shape;330;p44"/>
          <p:cNvSpPr txBox="1"/>
          <p:nvPr/>
        </p:nvSpPr>
        <p:spPr>
          <a:xfrm>
            <a:off x="2583238" y="2789450"/>
            <a:ext cx="1476000" cy="6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Light"/>
                <a:ea typeface="Roboto Light"/>
                <a:cs typeface="Roboto Light"/>
                <a:sym typeface="Roboto Light"/>
              </a:rPr>
              <a:t>Timeout: 100ms</a:t>
            </a:r>
            <a:endParaRPr sz="1200">
              <a:latin typeface="Roboto Light"/>
              <a:ea typeface="Roboto Light"/>
              <a:cs typeface="Roboto Light"/>
              <a:sym typeface="Roboto Light"/>
            </a:endParaRPr>
          </a:p>
          <a:p>
            <a:pPr marL="0" lvl="0" indent="0" algn="l" rtl="0">
              <a:spcBef>
                <a:spcPts val="0"/>
              </a:spcBef>
              <a:spcAft>
                <a:spcPts val="0"/>
              </a:spcAft>
              <a:buNone/>
            </a:pPr>
            <a:r>
              <a:rPr lang="en" sz="1200">
                <a:latin typeface="Roboto Light"/>
                <a:ea typeface="Roboto Light"/>
                <a:cs typeface="Roboto Light"/>
                <a:sym typeface="Roboto Light"/>
              </a:rPr>
              <a:t>Retries: 3</a:t>
            </a:r>
            <a:endParaRPr sz="1200">
              <a:latin typeface="Roboto Light"/>
              <a:ea typeface="Roboto Light"/>
              <a:cs typeface="Roboto Light"/>
              <a:sym typeface="Roboto Light"/>
            </a:endParaRPr>
          </a:p>
          <a:p>
            <a:pPr marL="0" lvl="0" indent="0" algn="l" rtl="0">
              <a:spcBef>
                <a:spcPts val="0"/>
              </a:spcBef>
              <a:spcAft>
                <a:spcPts val="0"/>
              </a:spcAft>
              <a:buNone/>
            </a:pPr>
            <a:r>
              <a:rPr lang="en" sz="1200" b="1">
                <a:solidFill>
                  <a:srgbClr val="980000"/>
                </a:solidFill>
                <a:latin typeface="Roboto"/>
                <a:ea typeface="Roboto"/>
                <a:cs typeface="Roboto"/>
                <a:sym typeface="Roboto"/>
              </a:rPr>
              <a:t>300ms</a:t>
            </a:r>
            <a:endParaRPr sz="1200" b="1">
              <a:solidFill>
                <a:srgbClr val="980000"/>
              </a:solidFill>
              <a:latin typeface="Roboto"/>
              <a:ea typeface="Roboto"/>
              <a:cs typeface="Roboto"/>
              <a:sym typeface="Roboto"/>
            </a:endParaRPr>
          </a:p>
        </p:txBody>
      </p:sp>
      <p:sp>
        <p:nvSpPr>
          <p:cNvPr id="331" name="Google Shape;331;p44"/>
          <p:cNvSpPr txBox="1"/>
          <p:nvPr/>
        </p:nvSpPr>
        <p:spPr>
          <a:xfrm>
            <a:off x="5061438" y="2736775"/>
            <a:ext cx="14760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Light"/>
                <a:ea typeface="Roboto Light"/>
                <a:cs typeface="Roboto Light"/>
                <a:sym typeface="Roboto Light"/>
              </a:rPr>
              <a:t>Timeout: 200ms</a:t>
            </a:r>
            <a:endParaRPr sz="1200">
              <a:latin typeface="Roboto Light"/>
              <a:ea typeface="Roboto Light"/>
              <a:cs typeface="Roboto Light"/>
              <a:sym typeface="Roboto Light"/>
            </a:endParaRPr>
          </a:p>
          <a:p>
            <a:pPr marL="0" lvl="0" indent="0" algn="l" rtl="0">
              <a:spcBef>
                <a:spcPts val="0"/>
              </a:spcBef>
              <a:spcAft>
                <a:spcPts val="0"/>
              </a:spcAft>
              <a:buNone/>
            </a:pPr>
            <a:r>
              <a:rPr lang="en" sz="1200">
                <a:latin typeface="Roboto Light"/>
                <a:ea typeface="Roboto Light"/>
                <a:cs typeface="Roboto Light"/>
                <a:sym typeface="Roboto Light"/>
              </a:rPr>
              <a:t>Retries: 2</a:t>
            </a:r>
            <a:endParaRPr sz="1200">
              <a:latin typeface="Roboto Light"/>
              <a:ea typeface="Roboto Light"/>
              <a:cs typeface="Roboto Light"/>
              <a:sym typeface="Roboto Light"/>
            </a:endParaRPr>
          </a:p>
          <a:p>
            <a:pPr marL="0" lvl="0" indent="0" algn="l" rtl="0">
              <a:spcBef>
                <a:spcPts val="0"/>
              </a:spcBef>
              <a:spcAft>
                <a:spcPts val="0"/>
              </a:spcAft>
              <a:buNone/>
            </a:pPr>
            <a:r>
              <a:rPr lang="en" sz="1200" b="1">
                <a:solidFill>
                  <a:srgbClr val="980000"/>
                </a:solidFill>
                <a:latin typeface="Roboto"/>
                <a:ea typeface="Roboto"/>
                <a:cs typeface="Roboto"/>
                <a:sym typeface="Roboto"/>
              </a:rPr>
              <a:t>400ms</a:t>
            </a:r>
            <a:endParaRPr sz="1200" b="1">
              <a:solidFill>
                <a:srgbClr val="980000"/>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Traffic Splitting</a:t>
            </a:r>
            <a:endParaRPr/>
          </a:p>
        </p:txBody>
      </p:sp>
      <p:sp>
        <p:nvSpPr>
          <p:cNvPr id="337" name="Google Shape;337;p45"/>
          <p:cNvSpPr/>
          <p:nvPr/>
        </p:nvSpPr>
        <p:spPr>
          <a:xfrm rot="5400000">
            <a:off x="4883845" y="2284536"/>
            <a:ext cx="1318500" cy="11670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b="0" i="0" u="none" strike="noStrike" cap="none">
              <a:solidFill>
                <a:srgbClr val="FFFFFF"/>
              </a:solidFill>
              <a:latin typeface="Calibri"/>
              <a:ea typeface="Calibri"/>
              <a:cs typeface="Calibri"/>
              <a:sym typeface="Calibri"/>
            </a:endParaRPr>
          </a:p>
        </p:txBody>
      </p:sp>
      <p:sp>
        <p:nvSpPr>
          <p:cNvPr id="338" name="Google Shape;338;p45"/>
          <p:cNvSpPr txBox="1"/>
          <p:nvPr/>
        </p:nvSpPr>
        <p:spPr>
          <a:xfrm>
            <a:off x="5073800" y="3138095"/>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i="0" u="none" strike="noStrike" cap="none">
                <a:solidFill>
                  <a:srgbClr val="000000"/>
                </a:solidFill>
                <a:latin typeface="Roboto Medium"/>
                <a:ea typeface="Roboto Medium"/>
                <a:cs typeface="Roboto Medium"/>
                <a:sym typeface="Roboto Medium"/>
              </a:rPr>
              <a:t>A</a:t>
            </a:r>
            <a:endParaRPr sz="1000" i="0" u="none" strike="noStrike" cap="none">
              <a:solidFill>
                <a:srgbClr val="000000"/>
              </a:solidFill>
              <a:latin typeface="Roboto Medium"/>
              <a:ea typeface="Roboto Medium"/>
              <a:cs typeface="Roboto Medium"/>
              <a:sym typeface="Roboto Medium"/>
            </a:endParaRPr>
          </a:p>
        </p:txBody>
      </p:sp>
      <p:sp>
        <p:nvSpPr>
          <p:cNvPr id="339" name="Google Shape;339;p45"/>
          <p:cNvSpPr txBox="1"/>
          <p:nvPr/>
        </p:nvSpPr>
        <p:spPr>
          <a:xfrm>
            <a:off x="5081312" y="2498800"/>
            <a:ext cx="824700" cy="270600"/>
          </a:xfrm>
          <a:prstGeom prst="rect">
            <a:avLst/>
          </a:prstGeom>
          <a:solidFill>
            <a:srgbClr val="CFE2F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Envoy</a:t>
            </a:r>
            <a:endParaRPr sz="1000" i="0" u="none" strike="noStrike" cap="none">
              <a:solidFill>
                <a:srgbClr val="000000"/>
              </a:solidFill>
              <a:latin typeface="Roboto Medium"/>
              <a:ea typeface="Roboto Medium"/>
              <a:cs typeface="Roboto Medium"/>
              <a:sym typeface="Roboto Medium"/>
            </a:endParaRPr>
          </a:p>
        </p:txBody>
      </p:sp>
      <p:cxnSp>
        <p:nvCxnSpPr>
          <p:cNvPr id="340" name="Google Shape;340;p45"/>
          <p:cNvCxnSpPr/>
          <p:nvPr/>
        </p:nvCxnSpPr>
        <p:spPr>
          <a:xfrm>
            <a:off x="5265062" y="2769400"/>
            <a:ext cx="0" cy="368700"/>
          </a:xfrm>
          <a:prstGeom prst="straightConnector1">
            <a:avLst/>
          </a:prstGeom>
          <a:noFill/>
          <a:ln w="9525" cap="flat" cmpd="sng">
            <a:solidFill>
              <a:srgbClr val="4F81BD"/>
            </a:solidFill>
            <a:prstDash val="solid"/>
            <a:round/>
            <a:headEnd type="stealth" w="med" len="med"/>
            <a:tailEnd type="none" w="med" len="med"/>
          </a:ln>
        </p:spPr>
      </p:cxnSp>
      <p:sp>
        <p:nvSpPr>
          <p:cNvPr id="341" name="Google Shape;341;p45"/>
          <p:cNvSpPr txBox="1"/>
          <p:nvPr/>
        </p:nvSpPr>
        <p:spPr>
          <a:xfrm>
            <a:off x="4970029" y="2199050"/>
            <a:ext cx="4572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i="0" u="none" strike="noStrike" cap="none">
                <a:solidFill>
                  <a:srgbClr val="000000"/>
                </a:solidFill>
                <a:latin typeface="Roboto Medium"/>
                <a:ea typeface="Roboto Medium"/>
                <a:cs typeface="Roboto Medium"/>
                <a:sym typeface="Roboto Medium"/>
              </a:rPr>
              <a:t>Pod</a:t>
            </a:r>
            <a:endParaRPr sz="1000">
              <a:solidFill>
                <a:srgbClr val="000000"/>
              </a:solidFill>
              <a:latin typeface="Roboto Medium"/>
              <a:ea typeface="Roboto Medium"/>
              <a:cs typeface="Roboto Medium"/>
              <a:sym typeface="Roboto Medium"/>
            </a:endParaRPr>
          </a:p>
        </p:txBody>
      </p:sp>
      <p:sp>
        <p:nvSpPr>
          <p:cNvPr id="342" name="Google Shape;342;p45"/>
          <p:cNvSpPr txBox="1"/>
          <p:nvPr/>
        </p:nvSpPr>
        <p:spPr>
          <a:xfrm>
            <a:off x="5140848" y="3527288"/>
            <a:ext cx="7056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solidFill>
                  <a:srgbClr val="000000"/>
                </a:solidFill>
                <a:latin typeface="Roboto Medium"/>
                <a:ea typeface="Roboto Medium"/>
                <a:cs typeface="Roboto Medium"/>
                <a:sym typeface="Roboto Medium"/>
              </a:rPr>
              <a:t>Service A</a:t>
            </a:r>
            <a:endParaRPr sz="1000">
              <a:latin typeface="Roboto Medium"/>
              <a:ea typeface="Roboto Medium"/>
              <a:cs typeface="Roboto Medium"/>
              <a:sym typeface="Roboto Medium"/>
            </a:endParaRPr>
          </a:p>
        </p:txBody>
      </p:sp>
      <p:sp>
        <p:nvSpPr>
          <p:cNvPr id="343" name="Google Shape;343;p45"/>
          <p:cNvSpPr/>
          <p:nvPr/>
        </p:nvSpPr>
        <p:spPr>
          <a:xfrm rot="5400000">
            <a:off x="5945000" y="2254725"/>
            <a:ext cx="3818400" cy="1232400"/>
          </a:xfrm>
          <a:prstGeom prst="roundRect">
            <a:avLst>
              <a:gd name="adj" fmla="val 16667"/>
            </a:avLst>
          </a:prstGeom>
          <a:solidFill>
            <a:srgbClr val="BFBFBF"/>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44" name="Google Shape;344;p45"/>
          <p:cNvSpPr/>
          <p:nvPr/>
        </p:nvSpPr>
        <p:spPr>
          <a:xfrm rot="5400000">
            <a:off x="7156150" y="1789413"/>
            <a:ext cx="1134900" cy="8934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45" name="Google Shape;345;p45"/>
          <p:cNvSpPr/>
          <p:nvPr/>
        </p:nvSpPr>
        <p:spPr>
          <a:xfrm rot="5400000">
            <a:off x="7260350" y="1792838"/>
            <a:ext cx="1148400" cy="9987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46" name="Google Shape;346;p45"/>
          <p:cNvSpPr/>
          <p:nvPr/>
        </p:nvSpPr>
        <p:spPr>
          <a:xfrm rot="5400000">
            <a:off x="7341725" y="1839838"/>
            <a:ext cx="1098300" cy="9801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47" name="Google Shape;347;p45"/>
          <p:cNvSpPr txBox="1"/>
          <p:nvPr/>
        </p:nvSpPr>
        <p:spPr>
          <a:xfrm>
            <a:off x="7496173" y="2515537"/>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a:solidFill>
                  <a:srgbClr val="000000"/>
                </a:solidFill>
                <a:latin typeface="Roboto Medium"/>
                <a:ea typeface="Roboto Medium"/>
                <a:cs typeface="Roboto Medium"/>
                <a:sym typeface="Roboto Medium"/>
              </a:rPr>
              <a:t>B</a:t>
            </a:r>
            <a:endParaRPr sz="1000">
              <a:solidFill>
                <a:srgbClr val="000000"/>
              </a:solidFill>
              <a:latin typeface="Roboto Medium"/>
              <a:ea typeface="Roboto Medium"/>
              <a:cs typeface="Roboto Medium"/>
              <a:sym typeface="Roboto Medium"/>
            </a:endParaRPr>
          </a:p>
        </p:txBody>
      </p:sp>
      <p:sp>
        <p:nvSpPr>
          <p:cNvPr id="348" name="Google Shape;348;p45"/>
          <p:cNvSpPr txBox="1"/>
          <p:nvPr/>
        </p:nvSpPr>
        <p:spPr>
          <a:xfrm>
            <a:off x="7494442" y="1876226"/>
            <a:ext cx="824700" cy="270600"/>
          </a:xfrm>
          <a:prstGeom prst="rect">
            <a:avLst/>
          </a:prstGeom>
          <a:solidFill>
            <a:srgbClr val="CFE2F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Envoy</a:t>
            </a:r>
            <a:endParaRPr sz="1000">
              <a:solidFill>
                <a:srgbClr val="000000"/>
              </a:solidFill>
              <a:latin typeface="Roboto Medium"/>
              <a:ea typeface="Roboto Medium"/>
              <a:cs typeface="Roboto Medium"/>
              <a:sym typeface="Roboto Medium"/>
            </a:endParaRPr>
          </a:p>
        </p:txBody>
      </p:sp>
      <p:cxnSp>
        <p:nvCxnSpPr>
          <p:cNvPr id="349" name="Google Shape;349;p45"/>
          <p:cNvCxnSpPr>
            <a:stCxn id="348" idx="2"/>
          </p:cNvCxnSpPr>
          <p:nvPr/>
        </p:nvCxnSpPr>
        <p:spPr>
          <a:xfrm>
            <a:off x="7906792" y="2146826"/>
            <a:ext cx="5700" cy="345000"/>
          </a:xfrm>
          <a:prstGeom prst="straightConnector1">
            <a:avLst/>
          </a:prstGeom>
          <a:noFill/>
          <a:ln w="9525" cap="flat" cmpd="sng">
            <a:solidFill>
              <a:srgbClr val="4F81BD"/>
            </a:solidFill>
            <a:prstDash val="solid"/>
            <a:round/>
            <a:headEnd type="stealth" w="med" len="med"/>
            <a:tailEnd type="stealth" w="med" len="med"/>
          </a:ln>
        </p:spPr>
      </p:cxnSp>
      <p:cxnSp>
        <p:nvCxnSpPr>
          <p:cNvPr id="350" name="Google Shape;350;p45"/>
          <p:cNvCxnSpPr>
            <a:stCxn id="339" idx="3"/>
            <a:endCxn id="348" idx="1"/>
          </p:cNvCxnSpPr>
          <p:nvPr/>
        </p:nvCxnSpPr>
        <p:spPr>
          <a:xfrm rot="10800000" flipH="1">
            <a:off x="5906012" y="2011600"/>
            <a:ext cx="1588500" cy="622500"/>
          </a:xfrm>
          <a:prstGeom prst="straightConnector1">
            <a:avLst/>
          </a:prstGeom>
          <a:noFill/>
          <a:ln w="9525" cap="flat" cmpd="sng">
            <a:solidFill>
              <a:srgbClr val="4F81BD"/>
            </a:solidFill>
            <a:prstDash val="solid"/>
            <a:round/>
            <a:headEnd type="none" w="sm" len="sm"/>
            <a:tailEnd type="stealth" w="med" len="med"/>
          </a:ln>
        </p:spPr>
      </p:cxnSp>
      <p:sp>
        <p:nvSpPr>
          <p:cNvPr id="351" name="Google Shape;351;p45"/>
          <p:cNvSpPr txBox="1"/>
          <p:nvPr/>
        </p:nvSpPr>
        <p:spPr>
          <a:xfrm rot="-5400000">
            <a:off x="8230062" y="2758863"/>
            <a:ext cx="7530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solidFill>
                  <a:srgbClr val="000000"/>
                </a:solidFill>
                <a:latin typeface="Roboto Medium"/>
                <a:ea typeface="Roboto Medium"/>
                <a:cs typeface="Roboto Medium"/>
                <a:sym typeface="Roboto Medium"/>
              </a:rPr>
              <a:t>Service B</a:t>
            </a:r>
            <a:endParaRPr sz="1000">
              <a:latin typeface="Roboto Medium"/>
              <a:ea typeface="Roboto Medium"/>
              <a:cs typeface="Roboto Medium"/>
              <a:sym typeface="Roboto Medium"/>
            </a:endParaRPr>
          </a:p>
        </p:txBody>
      </p:sp>
      <p:sp>
        <p:nvSpPr>
          <p:cNvPr id="352" name="Google Shape;352;p45"/>
          <p:cNvSpPr txBox="1"/>
          <p:nvPr/>
        </p:nvSpPr>
        <p:spPr>
          <a:xfrm>
            <a:off x="5265050" y="2917913"/>
            <a:ext cx="17040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100">
                <a:latin typeface="Roboto Light"/>
                <a:ea typeface="Roboto Light"/>
                <a:cs typeface="Roboto Light"/>
                <a:sym typeface="Roboto Light"/>
              </a:rPr>
              <a:t>http://serviceB.example</a:t>
            </a:r>
            <a:endParaRPr sz="1100">
              <a:solidFill>
                <a:srgbClr val="000000"/>
              </a:solidFill>
              <a:latin typeface="Roboto Light"/>
              <a:ea typeface="Roboto Light"/>
              <a:cs typeface="Roboto Light"/>
              <a:sym typeface="Roboto Light"/>
            </a:endParaRPr>
          </a:p>
        </p:txBody>
      </p:sp>
      <p:sp>
        <p:nvSpPr>
          <p:cNvPr id="353" name="Google Shape;353;p45"/>
          <p:cNvSpPr txBox="1"/>
          <p:nvPr/>
        </p:nvSpPr>
        <p:spPr>
          <a:xfrm>
            <a:off x="7335200" y="1125038"/>
            <a:ext cx="951600" cy="5484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i="1">
                <a:latin typeface="Roboto"/>
                <a:ea typeface="Roboto"/>
                <a:cs typeface="Roboto"/>
                <a:sym typeface="Roboto"/>
              </a:rPr>
              <a:t>Pod Labels: </a:t>
            </a:r>
            <a:endParaRPr sz="1000" i="1">
              <a:latin typeface="Roboto"/>
              <a:ea typeface="Roboto"/>
              <a:cs typeface="Roboto"/>
              <a:sym typeface="Roboto"/>
            </a:endParaRPr>
          </a:p>
          <a:p>
            <a:pPr marL="0" marR="0" lvl="0" indent="0" algn="l" rtl="0">
              <a:spcBef>
                <a:spcPts val="0"/>
              </a:spcBef>
              <a:spcAft>
                <a:spcPts val="0"/>
              </a:spcAft>
              <a:buNone/>
            </a:pPr>
            <a:r>
              <a:rPr lang="en" sz="1000">
                <a:latin typeface="Roboto Light"/>
                <a:ea typeface="Roboto Light"/>
                <a:cs typeface="Roboto Light"/>
                <a:sym typeface="Roboto Light"/>
              </a:rPr>
              <a:t>version: v1.5</a:t>
            </a:r>
            <a:endParaRPr sz="1000">
              <a:latin typeface="Roboto Light"/>
              <a:ea typeface="Roboto Light"/>
              <a:cs typeface="Roboto Light"/>
              <a:sym typeface="Roboto Light"/>
            </a:endParaRPr>
          </a:p>
          <a:p>
            <a:pPr marL="0" marR="0" lvl="0" indent="0" algn="l" rtl="0">
              <a:spcBef>
                <a:spcPts val="0"/>
              </a:spcBef>
              <a:spcAft>
                <a:spcPts val="0"/>
              </a:spcAft>
              <a:buNone/>
            </a:pPr>
            <a:r>
              <a:rPr lang="en" sz="1000">
                <a:latin typeface="Roboto Light"/>
                <a:ea typeface="Roboto Light"/>
                <a:cs typeface="Roboto Light"/>
                <a:sym typeface="Roboto Light"/>
              </a:rPr>
              <a:t>env: us-prod</a:t>
            </a:r>
            <a:endParaRPr sz="1000">
              <a:latin typeface="Roboto Light"/>
              <a:ea typeface="Roboto Light"/>
              <a:cs typeface="Roboto Light"/>
              <a:sym typeface="Roboto Light"/>
            </a:endParaRPr>
          </a:p>
        </p:txBody>
      </p:sp>
      <p:sp>
        <p:nvSpPr>
          <p:cNvPr id="354" name="Google Shape;354;p45"/>
          <p:cNvSpPr/>
          <p:nvPr/>
        </p:nvSpPr>
        <p:spPr>
          <a:xfrm rot="5400000">
            <a:off x="7341600" y="3166038"/>
            <a:ext cx="1098300" cy="9801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55" name="Google Shape;355;p45"/>
          <p:cNvSpPr txBox="1"/>
          <p:nvPr/>
        </p:nvSpPr>
        <p:spPr>
          <a:xfrm>
            <a:off x="7496048" y="3841737"/>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a:solidFill>
                  <a:srgbClr val="000000"/>
                </a:solidFill>
                <a:latin typeface="Roboto Medium"/>
                <a:ea typeface="Roboto Medium"/>
                <a:cs typeface="Roboto Medium"/>
                <a:sym typeface="Roboto Medium"/>
              </a:rPr>
              <a:t>B</a:t>
            </a:r>
            <a:endParaRPr sz="1000">
              <a:solidFill>
                <a:srgbClr val="000000"/>
              </a:solidFill>
              <a:latin typeface="Roboto Medium"/>
              <a:ea typeface="Roboto Medium"/>
              <a:cs typeface="Roboto Medium"/>
              <a:sym typeface="Roboto Medium"/>
            </a:endParaRPr>
          </a:p>
        </p:txBody>
      </p:sp>
      <p:sp>
        <p:nvSpPr>
          <p:cNvPr id="356" name="Google Shape;356;p45"/>
          <p:cNvSpPr txBox="1"/>
          <p:nvPr/>
        </p:nvSpPr>
        <p:spPr>
          <a:xfrm>
            <a:off x="7494317" y="3202426"/>
            <a:ext cx="824700" cy="270600"/>
          </a:xfrm>
          <a:prstGeom prst="rect">
            <a:avLst/>
          </a:prstGeom>
          <a:solidFill>
            <a:srgbClr val="CFE2F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Envoy</a:t>
            </a:r>
            <a:endParaRPr sz="1000">
              <a:solidFill>
                <a:srgbClr val="000000"/>
              </a:solidFill>
              <a:latin typeface="Roboto Medium"/>
              <a:ea typeface="Roboto Medium"/>
              <a:cs typeface="Roboto Medium"/>
              <a:sym typeface="Roboto Medium"/>
            </a:endParaRPr>
          </a:p>
        </p:txBody>
      </p:sp>
      <p:cxnSp>
        <p:nvCxnSpPr>
          <p:cNvPr id="357" name="Google Shape;357;p45"/>
          <p:cNvCxnSpPr>
            <a:stCxn id="356" idx="2"/>
          </p:cNvCxnSpPr>
          <p:nvPr/>
        </p:nvCxnSpPr>
        <p:spPr>
          <a:xfrm>
            <a:off x="7906667" y="3473026"/>
            <a:ext cx="5700" cy="345000"/>
          </a:xfrm>
          <a:prstGeom prst="straightConnector1">
            <a:avLst/>
          </a:prstGeom>
          <a:noFill/>
          <a:ln w="9525" cap="flat" cmpd="sng">
            <a:solidFill>
              <a:srgbClr val="4F81BD"/>
            </a:solidFill>
            <a:prstDash val="solid"/>
            <a:round/>
            <a:headEnd type="stealth" w="med" len="med"/>
            <a:tailEnd type="stealth" w="med" len="med"/>
          </a:ln>
        </p:spPr>
      </p:cxnSp>
      <p:sp>
        <p:nvSpPr>
          <p:cNvPr id="358" name="Google Shape;358;p45"/>
          <p:cNvSpPr txBox="1"/>
          <p:nvPr/>
        </p:nvSpPr>
        <p:spPr>
          <a:xfrm>
            <a:off x="7311525" y="4275525"/>
            <a:ext cx="1209000" cy="6225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i="1">
                <a:latin typeface="Roboto"/>
                <a:ea typeface="Roboto"/>
                <a:cs typeface="Roboto"/>
                <a:sym typeface="Roboto"/>
              </a:rPr>
              <a:t>Pod Labels:</a:t>
            </a:r>
            <a:endParaRPr sz="1000" i="1">
              <a:latin typeface="Roboto"/>
              <a:ea typeface="Roboto"/>
              <a:cs typeface="Roboto"/>
              <a:sym typeface="Roboto"/>
            </a:endParaRPr>
          </a:p>
          <a:p>
            <a:pPr marL="0" marR="0" lvl="0" indent="0" algn="l" rtl="0">
              <a:spcBef>
                <a:spcPts val="0"/>
              </a:spcBef>
              <a:spcAft>
                <a:spcPts val="0"/>
              </a:spcAft>
              <a:buNone/>
            </a:pPr>
            <a:r>
              <a:rPr lang="en" sz="1000">
                <a:latin typeface="Roboto Light"/>
                <a:ea typeface="Roboto Light"/>
                <a:cs typeface="Roboto Light"/>
                <a:sym typeface="Roboto Light"/>
              </a:rPr>
              <a:t>version: v2.0-alpha, env:us-staging</a:t>
            </a:r>
            <a:endParaRPr sz="1000">
              <a:latin typeface="Roboto Light"/>
              <a:ea typeface="Roboto Light"/>
              <a:cs typeface="Roboto Light"/>
              <a:sym typeface="Roboto Light"/>
            </a:endParaRPr>
          </a:p>
        </p:txBody>
      </p:sp>
      <p:cxnSp>
        <p:nvCxnSpPr>
          <p:cNvPr id="359" name="Google Shape;359;p45"/>
          <p:cNvCxnSpPr>
            <a:stCxn id="339" idx="3"/>
            <a:endCxn id="356" idx="1"/>
          </p:cNvCxnSpPr>
          <p:nvPr/>
        </p:nvCxnSpPr>
        <p:spPr>
          <a:xfrm>
            <a:off x="5906012" y="2634100"/>
            <a:ext cx="1588200" cy="703500"/>
          </a:xfrm>
          <a:prstGeom prst="straightConnector1">
            <a:avLst/>
          </a:prstGeom>
          <a:noFill/>
          <a:ln w="9525" cap="flat" cmpd="sng">
            <a:solidFill>
              <a:srgbClr val="4F81BD"/>
            </a:solidFill>
            <a:prstDash val="solid"/>
            <a:round/>
            <a:headEnd type="none" w="sm" len="sm"/>
            <a:tailEnd type="stealth" w="med" len="med"/>
          </a:ln>
        </p:spPr>
      </p:cxnSp>
      <p:sp>
        <p:nvSpPr>
          <p:cNvPr id="360" name="Google Shape;360;p45"/>
          <p:cNvSpPr txBox="1"/>
          <p:nvPr/>
        </p:nvSpPr>
        <p:spPr>
          <a:xfrm>
            <a:off x="7128302" y="728150"/>
            <a:ext cx="20157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latin typeface="Roboto Medium"/>
                <a:ea typeface="Roboto Medium"/>
                <a:cs typeface="Roboto Medium"/>
                <a:sym typeface="Roboto Medium"/>
              </a:rPr>
              <a:t>serviceB.example.cluster.local</a:t>
            </a:r>
            <a:endParaRPr sz="1000">
              <a:solidFill>
                <a:srgbClr val="000000"/>
              </a:solidFill>
              <a:latin typeface="Roboto Medium"/>
              <a:ea typeface="Roboto Medium"/>
              <a:cs typeface="Roboto Medium"/>
              <a:sym typeface="Roboto Medium"/>
            </a:endParaRPr>
          </a:p>
        </p:txBody>
      </p:sp>
      <p:sp>
        <p:nvSpPr>
          <p:cNvPr id="361" name="Google Shape;361;p45"/>
          <p:cNvSpPr/>
          <p:nvPr/>
        </p:nvSpPr>
        <p:spPr>
          <a:xfrm>
            <a:off x="5003600" y="1072589"/>
            <a:ext cx="980100" cy="5484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000" i="0" u="none" strike="noStrike" cap="none">
              <a:latin typeface="Roboto Medium"/>
              <a:ea typeface="Roboto Medium"/>
              <a:cs typeface="Roboto Medium"/>
              <a:sym typeface="Roboto Medium"/>
            </a:endParaRPr>
          </a:p>
        </p:txBody>
      </p:sp>
      <p:cxnSp>
        <p:nvCxnSpPr>
          <p:cNvPr id="362" name="Google Shape;362;p45"/>
          <p:cNvCxnSpPr>
            <a:stCxn id="361" idx="2"/>
            <a:endCxn id="339" idx="0"/>
          </p:cNvCxnSpPr>
          <p:nvPr/>
        </p:nvCxnSpPr>
        <p:spPr>
          <a:xfrm>
            <a:off x="5493650" y="1620989"/>
            <a:ext cx="0" cy="877800"/>
          </a:xfrm>
          <a:prstGeom prst="straightConnector1">
            <a:avLst/>
          </a:prstGeom>
          <a:noFill/>
          <a:ln w="9525" cap="flat" cmpd="sng">
            <a:solidFill>
              <a:srgbClr val="000000"/>
            </a:solidFill>
            <a:prstDash val="dash"/>
            <a:round/>
            <a:headEnd type="none" w="sm" len="sm"/>
            <a:tailEnd type="none" w="med" len="med"/>
          </a:ln>
        </p:spPr>
      </p:cxnSp>
      <p:sp>
        <p:nvSpPr>
          <p:cNvPr id="363" name="Google Shape;363;p45"/>
          <p:cNvSpPr txBox="1"/>
          <p:nvPr/>
        </p:nvSpPr>
        <p:spPr>
          <a:xfrm>
            <a:off x="5472700" y="1749363"/>
            <a:ext cx="1059900" cy="3687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latin typeface="Roboto"/>
                <a:ea typeface="Roboto"/>
                <a:cs typeface="Roboto"/>
                <a:sym typeface="Roboto"/>
              </a:rPr>
              <a:t>Traffic routing rules</a:t>
            </a:r>
            <a:endParaRPr sz="1000">
              <a:solidFill>
                <a:srgbClr val="000000"/>
              </a:solidFill>
              <a:latin typeface="Roboto"/>
              <a:ea typeface="Roboto"/>
              <a:cs typeface="Roboto"/>
              <a:sym typeface="Roboto"/>
            </a:endParaRPr>
          </a:p>
        </p:txBody>
      </p:sp>
      <p:sp>
        <p:nvSpPr>
          <p:cNvPr id="364" name="Google Shape;364;p45"/>
          <p:cNvSpPr txBox="1"/>
          <p:nvPr/>
        </p:nvSpPr>
        <p:spPr>
          <a:xfrm>
            <a:off x="6781475" y="2011600"/>
            <a:ext cx="457200" cy="2622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latin typeface="Roboto"/>
                <a:ea typeface="Roboto"/>
                <a:cs typeface="Roboto"/>
                <a:sym typeface="Roboto"/>
              </a:rPr>
              <a:t>99%</a:t>
            </a:r>
            <a:endParaRPr sz="1000">
              <a:solidFill>
                <a:srgbClr val="000000"/>
              </a:solidFill>
              <a:latin typeface="Roboto"/>
              <a:ea typeface="Roboto"/>
              <a:cs typeface="Roboto"/>
              <a:sym typeface="Roboto"/>
            </a:endParaRPr>
          </a:p>
        </p:txBody>
      </p:sp>
      <p:sp>
        <p:nvSpPr>
          <p:cNvPr id="365" name="Google Shape;365;p45"/>
          <p:cNvSpPr txBox="1"/>
          <p:nvPr/>
        </p:nvSpPr>
        <p:spPr>
          <a:xfrm>
            <a:off x="6829800" y="2898875"/>
            <a:ext cx="457200" cy="2622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latin typeface="Roboto"/>
                <a:ea typeface="Roboto"/>
                <a:cs typeface="Roboto"/>
                <a:sym typeface="Roboto"/>
              </a:rPr>
              <a:t>1%</a:t>
            </a:r>
            <a:endParaRPr sz="1000">
              <a:solidFill>
                <a:srgbClr val="000000"/>
              </a:solidFill>
              <a:latin typeface="Roboto"/>
              <a:ea typeface="Roboto"/>
              <a:cs typeface="Roboto"/>
              <a:sym typeface="Roboto"/>
            </a:endParaRPr>
          </a:p>
        </p:txBody>
      </p:sp>
      <p:sp>
        <p:nvSpPr>
          <p:cNvPr id="366" name="Google Shape;366;p45"/>
          <p:cNvSpPr/>
          <p:nvPr/>
        </p:nvSpPr>
        <p:spPr>
          <a:xfrm>
            <a:off x="5096575" y="1082100"/>
            <a:ext cx="824700" cy="2241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Roboto"/>
                <a:ea typeface="Roboto"/>
                <a:cs typeface="Roboto"/>
                <a:sym typeface="Roboto"/>
              </a:rPr>
              <a:t>Rules API</a:t>
            </a:r>
            <a:endParaRPr sz="1000">
              <a:latin typeface="Roboto"/>
              <a:ea typeface="Roboto"/>
              <a:cs typeface="Roboto"/>
              <a:sym typeface="Roboto"/>
            </a:endParaRPr>
          </a:p>
        </p:txBody>
      </p:sp>
      <p:sp>
        <p:nvSpPr>
          <p:cNvPr id="367" name="Google Shape;367;p45"/>
          <p:cNvSpPr txBox="1"/>
          <p:nvPr/>
        </p:nvSpPr>
        <p:spPr>
          <a:xfrm>
            <a:off x="5018875" y="1351550"/>
            <a:ext cx="980100" cy="224100"/>
          </a:xfrm>
          <a:prstGeom prst="rect">
            <a:avLst/>
          </a:prstGeom>
          <a:noFill/>
          <a:ln>
            <a:noFill/>
          </a:ln>
        </p:spPr>
        <p:txBody>
          <a:bodyPr spcFirstLastPara="1" wrap="square" lIns="75575" tIns="37775" rIns="75575" bIns="37775" anchor="t" anchorCtr="0">
            <a:noAutofit/>
          </a:bodyPr>
          <a:lstStyle/>
          <a:p>
            <a:pPr marL="0" marR="0" lvl="0" indent="0" algn="ctr" rtl="0">
              <a:spcBef>
                <a:spcPts val="0"/>
              </a:spcBef>
              <a:spcAft>
                <a:spcPts val="0"/>
              </a:spcAft>
              <a:buNone/>
            </a:pPr>
            <a:r>
              <a:rPr lang="en" sz="1000">
                <a:latin typeface="Roboto"/>
                <a:ea typeface="Roboto"/>
                <a:cs typeface="Roboto"/>
                <a:sym typeface="Roboto"/>
              </a:rPr>
              <a:t>Pilot</a:t>
            </a:r>
            <a:endParaRPr sz="1000">
              <a:solidFill>
                <a:srgbClr val="000000"/>
              </a:solidFill>
              <a:latin typeface="Roboto"/>
              <a:ea typeface="Roboto"/>
              <a:cs typeface="Roboto"/>
              <a:sym typeface="Roboto"/>
            </a:endParaRPr>
          </a:p>
        </p:txBody>
      </p:sp>
      <p:grpSp>
        <p:nvGrpSpPr>
          <p:cNvPr id="368" name="Google Shape;368;p45"/>
          <p:cNvGrpSpPr/>
          <p:nvPr/>
        </p:nvGrpSpPr>
        <p:grpSpPr>
          <a:xfrm>
            <a:off x="5257515" y="225361"/>
            <a:ext cx="502800" cy="502800"/>
            <a:chOff x="433514" y="2354433"/>
            <a:chExt cx="502800" cy="502800"/>
          </a:xfrm>
        </p:grpSpPr>
        <p:sp>
          <p:nvSpPr>
            <p:cNvPr id="369" name="Google Shape;369;p45"/>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370" name="Google Shape;370;p45"/>
            <p:cNvPicPr preferRelativeResize="0"/>
            <p:nvPr/>
          </p:nvPicPr>
          <p:blipFill rotWithShape="1">
            <a:blip r:embed="rId3">
              <a:alphaModFix/>
            </a:blip>
            <a:srcRect/>
            <a:stretch/>
          </p:blipFill>
          <p:spPr>
            <a:xfrm>
              <a:off x="470090" y="2391009"/>
              <a:ext cx="429900" cy="429900"/>
            </a:xfrm>
            <a:prstGeom prst="rect">
              <a:avLst/>
            </a:prstGeom>
            <a:noFill/>
            <a:ln>
              <a:noFill/>
            </a:ln>
          </p:spPr>
        </p:pic>
      </p:grpSp>
      <p:cxnSp>
        <p:nvCxnSpPr>
          <p:cNvPr id="371" name="Google Shape;371;p45"/>
          <p:cNvCxnSpPr>
            <a:stCxn id="370" idx="2"/>
            <a:endCxn id="366" idx="0"/>
          </p:cNvCxnSpPr>
          <p:nvPr/>
        </p:nvCxnSpPr>
        <p:spPr>
          <a:xfrm>
            <a:off x="5509041" y="691837"/>
            <a:ext cx="0" cy="390300"/>
          </a:xfrm>
          <a:prstGeom prst="straightConnector1">
            <a:avLst/>
          </a:prstGeom>
          <a:noFill/>
          <a:ln w="28575" cap="flat" cmpd="sng">
            <a:solidFill>
              <a:srgbClr val="F1C232"/>
            </a:solidFill>
            <a:prstDash val="solid"/>
            <a:round/>
            <a:headEnd type="none" w="sm" len="sm"/>
            <a:tailEnd type="none" w="med" len="med"/>
          </a:ln>
        </p:spPr>
      </p:cxnSp>
      <p:sp>
        <p:nvSpPr>
          <p:cNvPr id="372" name="Google Shape;372;p45"/>
          <p:cNvSpPr txBox="1"/>
          <p:nvPr/>
        </p:nvSpPr>
        <p:spPr>
          <a:xfrm>
            <a:off x="311700" y="4008475"/>
            <a:ext cx="5002800" cy="54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Traffic control is decoupled from infrastructure scaling</a:t>
            </a:r>
            <a:endParaRPr>
              <a:latin typeface="Roboto"/>
              <a:ea typeface="Roboto"/>
              <a:cs typeface="Roboto"/>
              <a:sym typeface="Roboto"/>
            </a:endParaRPr>
          </a:p>
        </p:txBody>
      </p:sp>
      <p:sp>
        <p:nvSpPr>
          <p:cNvPr id="373" name="Google Shape;373;p45"/>
          <p:cNvSpPr txBox="1">
            <a:spLocks noGrp="1"/>
          </p:cNvSpPr>
          <p:nvPr>
            <p:ph type="body" idx="4294967295"/>
          </p:nvPr>
        </p:nvSpPr>
        <p:spPr>
          <a:xfrm>
            <a:off x="311700" y="1157075"/>
            <a:ext cx="4357200" cy="2793300"/>
          </a:xfrm>
          <a:prstGeom prst="rect">
            <a:avLst/>
          </a:prstGeom>
          <a:solidFill>
            <a:srgbClr val="F3F3F3"/>
          </a:solid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latin typeface="Consolas"/>
                <a:ea typeface="Consolas"/>
                <a:cs typeface="Consolas"/>
                <a:sym typeface="Consolas"/>
              </a:rPr>
              <a:t>// A simple traffic splitting rule</a:t>
            </a:r>
            <a:endParaRPr sz="1200">
              <a:latin typeface="Consolas"/>
              <a:ea typeface="Consolas"/>
              <a:cs typeface="Consolas"/>
              <a:sym typeface="Consolas"/>
            </a:endParaRPr>
          </a:p>
          <a:p>
            <a:pPr marL="0" lvl="0" indent="0" algn="l" rtl="0">
              <a:lnSpc>
                <a:spcPct val="100000"/>
              </a:lnSpc>
              <a:spcBef>
                <a:spcPts val="1600"/>
              </a:spcBef>
              <a:spcAft>
                <a:spcPts val="0"/>
              </a:spcAft>
              <a:buNone/>
            </a:pPr>
            <a:r>
              <a:rPr lang="en" sz="1200" b="1">
                <a:latin typeface="Consolas"/>
                <a:ea typeface="Consolas"/>
                <a:cs typeface="Consolas"/>
                <a:sym typeface="Consolas"/>
              </a:rPr>
              <a:t>destination</a:t>
            </a:r>
            <a:r>
              <a:rPr lang="en" sz="1200">
                <a:latin typeface="Consolas"/>
                <a:ea typeface="Consolas"/>
                <a:cs typeface="Consolas"/>
                <a:sym typeface="Consolas"/>
              </a:rPr>
              <a:t>: serviceB.example.cluster.local</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b="1">
                <a:latin typeface="Consolas"/>
                <a:ea typeface="Consolas"/>
                <a:cs typeface="Consolas"/>
                <a:sym typeface="Consolas"/>
              </a:rPr>
              <a:t>match</a:t>
            </a:r>
            <a:r>
              <a:rPr lang="en" sz="1200">
                <a:latin typeface="Consolas"/>
                <a:ea typeface="Consolas"/>
                <a:cs typeface="Consolas"/>
                <a:sym typeface="Consolas"/>
              </a:rPr>
              <a:t>:</a:t>
            </a:r>
            <a:br>
              <a:rPr lang="en" sz="1200">
                <a:latin typeface="Consolas"/>
                <a:ea typeface="Consolas"/>
                <a:cs typeface="Consolas"/>
                <a:sym typeface="Consolas"/>
              </a:rPr>
            </a:br>
            <a:r>
              <a:rPr lang="en" sz="1200">
                <a:latin typeface="Consolas"/>
                <a:ea typeface="Consolas"/>
                <a:cs typeface="Consolas"/>
                <a:sym typeface="Consolas"/>
              </a:rPr>
              <a:t>  source: serviceA.example.cluster.local</a:t>
            </a:r>
            <a:br>
              <a:rPr lang="en" sz="1200">
                <a:latin typeface="Consolas"/>
                <a:ea typeface="Consolas"/>
                <a:cs typeface="Consolas"/>
                <a:sym typeface="Consolas"/>
              </a:rPr>
            </a:br>
            <a:r>
              <a:rPr lang="en" sz="1200" b="1">
                <a:latin typeface="Consolas"/>
                <a:ea typeface="Consolas"/>
                <a:cs typeface="Consolas"/>
                <a:sym typeface="Consolas"/>
              </a:rPr>
              <a:t>route</a:t>
            </a:r>
            <a:r>
              <a:rPr lang="en" sz="1200">
                <a:latin typeface="Consolas"/>
                <a:ea typeface="Consolas"/>
                <a:cs typeface="Consolas"/>
                <a:sym typeface="Consolas"/>
              </a:rPr>
              <a:t>:</a:t>
            </a:r>
            <a:br>
              <a:rPr lang="en" sz="1200">
                <a:latin typeface="Consolas"/>
                <a:ea typeface="Consolas"/>
                <a:cs typeface="Consolas"/>
                <a:sym typeface="Consolas"/>
              </a:rPr>
            </a:br>
            <a:r>
              <a:rPr lang="en" sz="1200">
                <a:latin typeface="Consolas"/>
                <a:ea typeface="Consolas"/>
                <a:cs typeface="Consolas"/>
                <a:sym typeface="Consolas"/>
              </a:rPr>
              <a:t>- tags:</a:t>
            </a:r>
            <a:br>
              <a:rPr lang="en" sz="1200">
                <a:latin typeface="Consolas"/>
                <a:ea typeface="Consolas"/>
                <a:cs typeface="Consolas"/>
                <a:sym typeface="Consolas"/>
              </a:rPr>
            </a:br>
            <a:r>
              <a:rPr lang="en" sz="1200">
                <a:latin typeface="Consolas"/>
                <a:ea typeface="Consolas"/>
                <a:cs typeface="Consolas"/>
                <a:sym typeface="Consolas"/>
              </a:rPr>
              <a:t>    version: v1.5</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env: us-prod</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weight: 99</a:t>
            </a:r>
            <a:endParaRPr sz="1200">
              <a:latin typeface="Consolas"/>
              <a:ea typeface="Consolas"/>
              <a:cs typeface="Consolas"/>
              <a:sym typeface="Consolas"/>
            </a:endParaRPr>
          </a:p>
          <a:p>
            <a:pPr marL="0" lvl="0" indent="0" algn="l" rtl="0">
              <a:lnSpc>
                <a:spcPct val="100000"/>
              </a:lnSpc>
              <a:spcBef>
                <a:spcPts val="0"/>
              </a:spcBef>
              <a:spcAft>
                <a:spcPts val="0"/>
              </a:spcAft>
              <a:buClr>
                <a:schemeClr val="dk1"/>
              </a:buClr>
              <a:buSzPts val="1100"/>
              <a:buFont typeface="Arial"/>
              <a:buNone/>
            </a:pPr>
            <a:r>
              <a:rPr lang="en" sz="1200">
                <a:latin typeface="Consolas"/>
                <a:ea typeface="Consolas"/>
                <a:cs typeface="Consolas"/>
                <a:sym typeface="Consolas"/>
              </a:rPr>
              <a:t>- tags:</a:t>
            </a:r>
            <a:br>
              <a:rPr lang="en" sz="1200">
                <a:latin typeface="Consolas"/>
                <a:ea typeface="Consolas"/>
                <a:cs typeface="Consolas"/>
                <a:sym typeface="Consolas"/>
              </a:rPr>
            </a:br>
            <a:r>
              <a:rPr lang="en" sz="1200">
                <a:latin typeface="Consolas"/>
                <a:ea typeface="Consolas"/>
                <a:cs typeface="Consolas"/>
                <a:sym typeface="Consolas"/>
              </a:rPr>
              <a:t>    version: v2.0-alpha</a:t>
            </a:r>
            <a:endParaRPr sz="1200">
              <a:latin typeface="Consolas"/>
              <a:ea typeface="Consolas"/>
              <a:cs typeface="Consolas"/>
              <a:sym typeface="Consolas"/>
            </a:endParaRPr>
          </a:p>
          <a:p>
            <a:pPr marL="0" lvl="0" indent="0" algn="l" rtl="0">
              <a:lnSpc>
                <a:spcPct val="100000"/>
              </a:lnSpc>
              <a:spcBef>
                <a:spcPts val="0"/>
              </a:spcBef>
              <a:spcAft>
                <a:spcPts val="0"/>
              </a:spcAft>
              <a:buClr>
                <a:schemeClr val="dk1"/>
              </a:buClr>
              <a:buSzPts val="1100"/>
              <a:buFont typeface="Arial"/>
              <a:buNone/>
            </a:pPr>
            <a:r>
              <a:rPr lang="en" sz="1200">
                <a:latin typeface="Consolas"/>
                <a:ea typeface="Consolas"/>
                <a:cs typeface="Consolas"/>
                <a:sym typeface="Consolas"/>
              </a:rPr>
              <a:t>    env: us-staging</a:t>
            </a:r>
            <a:endParaRPr sz="1200">
              <a:latin typeface="Consolas"/>
              <a:ea typeface="Consolas"/>
              <a:cs typeface="Consolas"/>
              <a:sym typeface="Consolas"/>
            </a:endParaRPr>
          </a:p>
          <a:p>
            <a:pPr marL="0" lvl="0" indent="0" algn="l" rtl="0">
              <a:lnSpc>
                <a:spcPct val="100000"/>
              </a:lnSpc>
              <a:spcBef>
                <a:spcPts val="0"/>
              </a:spcBef>
              <a:spcAft>
                <a:spcPts val="0"/>
              </a:spcAft>
              <a:buClr>
                <a:schemeClr val="dk1"/>
              </a:buClr>
              <a:buSzPts val="1100"/>
              <a:buFont typeface="Arial"/>
              <a:buNone/>
            </a:pPr>
            <a:r>
              <a:rPr lang="en" sz="1200">
                <a:latin typeface="Consolas"/>
                <a:ea typeface="Consolas"/>
                <a:cs typeface="Consolas"/>
                <a:sym typeface="Consolas"/>
              </a:rPr>
              <a:t>  weight: 1</a:t>
            </a:r>
            <a:endParaRPr sz="1200">
              <a:latin typeface="Consolas"/>
              <a:ea typeface="Consolas"/>
              <a:cs typeface="Consolas"/>
              <a:sym typeface="Consolas"/>
            </a:endParaRPr>
          </a:p>
          <a:p>
            <a:pPr marL="0" lvl="0" indent="0" algn="l" rtl="0">
              <a:lnSpc>
                <a:spcPct val="100000"/>
              </a:lnSpc>
              <a:spcBef>
                <a:spcPts val="0"/>
              </a:spcBef>
              <a:spcAft>
                <a:spcPts val="0"/>
              </a:spcAft>
              <a:buNone/>
            </a:pPr>
            <a:endParaRPr sz="1200">
              <a:latin typeface="Consolas"/>
              <a:ea typeface="Consolas"/>
              <a:cs typeface="Consolas"/>
              <a:sym typeface="Consola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grpSp>
        <p:nvGrpSpPr>
          <p:cNvPr id="378" name="Google Shape;378;p46"/>
          <p:cNvGrpSpPr/>
          <p:nvPr/>
        </p:nvGrpSpPr>
        <p:grpSpPr>
          <a:xfrm>
            <a:off x="5196215" y="584175"/>
            <a:ext cx="3117310" cy="1277099"/>
            <a:chOff x="5302025" y="331057"/>
            <a:chExt cx="3524375" cy="1530193"/>
          </a:xfrm>
        </p:grpSpPr>
        <p:sp>
          <p:nvSpPr>
            <p:cNvPr id="379" name="Google Shape;379;p46"/>
            <p:cNvSpPr/>
            <p:nvPr/>
          </p:nvSpPr>
          <p:spPr>
            <a:xfrm rot="5400000">
              <a:off x="5594075" y="810125"/>
              <a:ext cx="498900" cy="10830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b="0" i="0" u="none" strike="noStrike" cap="none">
                <a:solidFill>
                  <a:srgbClr val="FFFFFF"/>
                </a:solidFill>
                <a:latin typeface="Calibri"/>
                <a:ea typeface="Calibri"/>
                <a:cs typeface="Calibri"/>
                <a:sym typeface="Calibri"/>
              </a:endParaRPr>
            </a:p>
          </p:txBody>
        </p:sp>
        <p:sp>
          <p:nvSpPr>
            <p:cNvPr id="380" name="Google Shape;380;p46"/>
            <p:cNvSpPr txBox="1"/>
            <p:nvPr/>
          </p:nvSpPr>
          <p:spPr>
            <a:xfrm>
              <a:off x="5416125" y="1212220"/>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i="0" u="none" strike="noStrike" cap="none">
                  <a:solidFill>
                    <a:srgbClr val="000000"/>
                  </a:solidFill>
                  <a:latin typeface="Roboto Medium"/>
                  <a:ea typeface="Roboto Medium"/>
                  <a:cs typeface="Roboto Medium"/>
                  <a:sym typeface="Roboto Medium"/>
                </a:rPr>
                <a:t>A</a:t>
              </a:r>
              <a:endParaRPr sz="1000" i="0" u="none" strike="noStrike" cap="none">
                <a:solidFill>
                  <a:srgbClr val="000000"/>
                </a:solidFill>
                <a:latin typeface="Roboto Medium"/>
                <a:ea typeface="Roboto Medium"/>
                <a:cs typeface="Roboto Medium"/>
                <a:sym typeface="Roboto Medium"/>
              </a:endParaRPr>
            </a:p>
          </p:txBody>
        </p:sp>
        <p:sp>
          <p:nvSpPr>
            <p:cNvPr id="381" name="Google Shape;381;p46"/>
            <p:cNvSpPr txBox="1"/>
            <p:nvPr/>
          </p:nvSpPr>
          <p:spPr>
            <a:xfrm>
              <a:off x="5483187" y="1601426"/>
              <a:ext cx="9018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solidFill>
                    <a:srgbClr val="000000"/>
                  </a:solidFill>
                  <a:latin typeface="Roboto Medium"/>
                  <a:ea typeface="Roboto Medium"/>
                  <a:cs typeface="Roboto Medium"/>
                  <a:sym typeface="Roboto Medium"/>
                </a:rPr>
                <a:t>Service A</a:t>
              </a:r>
              <a:endParaRPr sz="1000">
                <a:latin typeface="Roboto Medium"/>
                <a:ea typeface="Roboto Medium"/>
                <a:cs typeface="Roboto Medium"/>
                <a:sym typeface="Roboto Medium"/>
              </a:endParaRPr>
            </a:p>
          </p:txBody>
        </p:sp>
        <p:sp>
          <p:nvSpPr>
            <p:cNvPr id="382" name="Google Shape;382;p46"/>
            <p:cNvSpPr/>
            <p:nvPr/>
          </p:nvSpPr>
          <p:spPr>
            <a:xfrm rot="5400000">
              <a:off x="7515100" y="549950"/>
              <a:ext cx="1321200" cy="1301400"/>
            </a:xfrm>
            <a:prstGeom prst="roundRect">
              <a:avLst>
                <a:gd name="adj" fmla="val 16667"/>
              </a:avLst>
            </a:prstGeom>
            <a:solidFill>
              <a:srgbClr val="BFBFBF"/>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83" name="Google Shape;383;p46"/>
            <p:cNvSpPr/>
            <p:nvPr/>
          </p:nvSpPr>
          <p:spPr>
            <a:xfrm rot="5400000">
              <a:off x="7783275" y="632675"/>
              <a:ext cx="661200" cy="9894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84" name="Google Shape;384;p46"/>
            <p:cNvSpPr/>
            <p:nvPr/>
          </p:nvSpPr>
          <p:spPr>
            <a:xfrm rot="5400000">
              <a:off x="7850025" y="826550"/>
              <a:ext cx="653700" cy="9987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85" name="Google Shape;385;p46"/>
            <p:cNvSpPr/>
            <p:nvPr/>
          </p:nvSpPr>
          <p:spPr>
            <a:xfrm rot="5400000">
              <a:off x="7943425" y="1048850"/>
              <a:ext cx="590100" cy="9801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86" name="Google Shape;386;p46"/>
            <p:cNvSpPr txBox="1"/>
            <p:nvPr/>
          </p:nvSpPr>
          <p:spPr>
            <a:xfrm>
              <a:off x="7790873" y="1462013"/>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a:solidFill>
                    <a:srgbClr val="000000"/>
                  </a:solidFill>
                  <a:latin typeface="Roboto Medium"/>
                  <a:ea typeface="Roboto Medium"/>
                  <a:cs typeface="Roboto Medium"/>
                  <a:sym typeface="Roboto Medium"/>
                </a:rPr>
                <a:t>B</a:t>
              </a:r>
              <a:endParaRPr sz="1000">
                <a:solidFill>
                  <a:srgbClr val="000000"/>
                </a:solidFill>
                <a:latin typeface="Roboto Medium"/>
                <a:ea typeface="Roboto Medium"/>
                <a:cs typeface="Roboto Medium"/>
                <a:sym typeface="Roboto Medium"/>
              </a:endParaRPr>
            </a:p>
          </p:txBody>
        </p:sp>
        <p:sp>
          <p:nvSpPr>
            <p:cNvPr id="387" name="Google Shape;387;p46"/>
            <p:cNvSpPr txBox="1"/>
            <p:nvPr/>
          </p:nvSpPr>
          <p:spPr>
            <a:xfrm>
              <a:off x="7805542" y="331057"/>
              <a:ext cx="9018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solidFill>
                    <a:srgbClr val="000000"/>
                  </a:solidFill>
                  <a:latin typeface="Roboto Medium"/>
                  <a:ea typeface="Roboto Medium"/>
                  <a:cs typeface="Roboto Medium"/>
                  <a:sym typeface="Roboto Medium"/>
                </a:rPr>
                <a:t>Service B</a:t>
              </a:r>
              <a:endParaRPr sz="1000">
                <a:latin typeface="Roboto Medium"/>
                <a:ea typeface="Roboto Medium"/>
                <a:cs typeface="Roboto Medium"/>
                <a:sym typeface="Roboto Medium"/>
              </a:endParaRPr>
            </a:p>
          </p:txBody>
        </p:sp>
        <p:sp>
          <p:nvSpPr>
            <p:cNvPr id="388" name="Google Shape;388;p46"/>
            <p:cNvSpPr txBox="1"/>
            <p:nvPr/>
          </p:nvSpPr>
          <p:spPr>
            <a:xfrm>
              <a:off x="7621765" y="559161"/>
              <a:ext cx="12045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a:ea typeface="Roboto"/>
                  <a:cs typeface="Roboto"/>
                  <a:sym typeface="Roboto"/>
                </a:rPr>
                <a:t>version: v1</a:t>
              </a:r>
              <a:endParaRPr sz="900">
                <a:latin typeface="Roboto"/>
                <a:ea typeface="Roboto"/>
                <a:cs typeface="Roboto"/>
                <a:sym typeface="Roboto"/>
              </a:endParaRPr>
            </a:p>
          </p:txBody>
        </p:sp>
        <p:sp>
          <p:nvSpPr>
            <p:cNvPr id="389" name="Google Shape;389;p46"/>
            <p:cNvSpPr txBox="1"/>
            <p:nvPr/>
          </p:nvSpPr>
          <p:spPr>
            <a:xfrm>
              <a:off x="7933208" y="1202373"/>
              <a:ext cx="6393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Light"/>
                  <a:ea typeface="Roboto Light"/>
                  <a:cs typeface="Roboto Light"/>
                  <a:sym typeface="Roboto Light"/>
                </a:rPr>
                <a:t>Pod 3</a:t>
              </a:r>
              <a:endParaRPr sz="900">
                <a:latin typeface="Roboto Light"/>
                <a:ea typeface="Roboto Light"/>
                <a:cs typeface="Roboto Light"/>
                <a:sym typeface="Roboto Light"/>
              </a:endParaRPr>
            </a:p>
          </p:txBody>
        </p:sp>
        <p:sp>
          <p:nvSpPr>
            <p:cNvPr id="390" name="Google Shape;390;p46"/>
            <p:cNvSpPr txBox="1"/>
            <p:nvPr/>
          </p:nvSpPr>
          <p:spPr>
            <a:xfrm>
              <a:off x="7931062" y="1010575"/>
              <a:ext cx="5814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Light"/>
                  <a:ea typeface="Roboto Light"/>
                  <a:cs typeface="Roboto Light"/>
                  <a:sym typeface="Roboto Light"/>
                </a:rPr>
                <a:t>Pod 2</a:t>
              </a:r>
              <a:endParaRPr sz="900">
                <a:latin typeface="Roboto Light"/>
                <a:ea typeface="Roboto Light"/>
                <a:cs typeface="Roboto Light"/>
                <a:sym typeface="Roboto Light"/>
              </a:endParaRPr>
            </a:p>
          </p:txBody>
        </p:sp>
        <p:sp>
          <p:nvSpPr>
            <p:cNvPr id="391" name="Google Shape;391;p46"/>
            <p:cNvSpPr txBox="1"/>
            <p:nvPr/>
          </p:nvSpPr>
          <p:spPr>
            <a:xfrm>
              <a:off x="7873121" y="748623"/>
              <a:ext cx="6393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Light"/>
                  <a:ea typeface="Roboto Light"/>
                  <a:cs typeface="Roboto Light"/>
                  <a:sym typeface="Roboto Light"/>
                </a:rPr>
                <a:t>Pod 1</a:t>
              </a:r>
              <a:endParaRPr sz="900">
                <a:latin typeface="Roboto Light"/>
                <a:ea typeface="Roboto Light"/>
                <a:cs typeface="Roboto Light"/>
                <a:sym typeface="Roboto Light"/>
              </a:endParaRPr>
            </a:p>
          </p:txBody>
        </p:sp>
        <p:cxnSp>
          <p:nvCxnSpPr>
            <p:cNvPr id="392" name="Google Shape;392;p46"/>
            <p:cNvCxnSpPr>
              <a:stCxn id="379" idx="0"/>
              <a:endCxn id="383" idx="2"/>
            </p:cNvCxnSpPr>
            <p:nvPr/>
          </p:nvCxnSpPr>
          <p:spPr>
            <a:xfrm rot="10800000" flipH="1">
              <a:off x="6385025" y="1127225"/>
              <a:ext cx="1234200" cy="224400"/>
            </a:xfrm>
            <a:prstGeom prst="straightConnector1">
              <a:avLst/>
            </a:prstGeom>
            <a:noFill/>
            <a:ln w="9525" cap="flat" cmpd="sng">
              <a:solidFill>
                <a:srgbClr val="4F81BD"/>
              </a:solidFill>
              <a:prstDash val="solid"/>
              <a:round/>
              <a:headEnd type="none" w="sm" len="sm"/>
              <a:tailEnd type="stealth" w="med" len="med"/>
            </a:ln>
          </p:spPr>
        </p:cxnSp>
        <p:cxnSp>
          <p:nvCxnSpPr>
            <p:cNvPr id="393" name="Google Shape;393;p46"/>
            <p:cNvCxnSpPr>
              <a:stCxn id="379" idx="0"/>
              <a:endCxn id="384" idx="2"/>
            </p:cNvCxnSpPr>
            <p:nvPr/>
          </p:nvCxnSpPr>
          <p:spPr>
            <a:xfrm rot="10800000" flipH="1">
              <a:off x="6385025" y="1325825"/>
              <a:ext cx="1292700" cy="25800"/>
            </a:xfrm>
            <a:prstGeom prst="straightConnector1">
              <a:avLst/>
            </a:prstGeom>
            <a:noFill/>
            <a:ln w="9525" cap="flat" cmpd="sng">
              <a:solidFill>
                <a:srgbClr val="4F81BD"/>
              </a:solidFill>
              <a:prstDash val="solid"/>
              <a:round/>
              <a:headEnd type="none" w="sm" len="sm"/>
              <a:tailEnd type="stealth" w="med" len="med"/>
            </a:ln>
          </p:spPr>
        </p:cxnSp>
        <p:cxnSp>
          <p:nvCxnSpPr>
            <p:cNvPr id="394" name="Google Shape;394;p46"/>
            <p:cNvCxnSpPr>
              <a:stCxn id="379" idx="0"/>
              <a:endCxn id="385" idx="2"/>
            </p:cNvCxnSpPr>
            <p:nvPr/>
          </p:nvCxnSpPr>
          <p:spPr>
            <a:xfrm>
              <a:off x="6385025" y="1351625"/>
              <a:ext cx="1363500" cy="187200"/>
            </a:xfrm>
            <a:prstGeom prst="straightConnector1">
              <a:avLst/>
            </a:prstGeom>
            <a:noFill/>
            <a:ln w="9525" cap="flat" cmpd="sng">
              <a:solidFill>
                <a:srgbClr val="4F81BD"/>
              </a:solidFill>
              <a:prstDash val="solid"/>
              <a:round/>
              <a:headEnd type="none" w="sm" len="sm"/>
              <a:tailEnd type="stealth" w="med" len="med"/>
            </a:ln>
          </p:spPr>
        </p:cxnSp>
      </p:grpSp>
      <p:sp>
        <p:nvSpPr>
          <p:cNvPr id="395" name="Google Shape;395;p46"/>
          <p:cNvSpPr txBox="1"/>
          <p:nvPr/>
        </p:nvSpPr>
        <p:spPr>
          <a:xfrm>
            <a:off x="311650" y="3812775"/>
            <a:ext cx="4482000" cy="4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Content-based traffic steering</a:t>
            </a:r>
            <a:endParaRPr>
              <a:latin typeface="Roboto"/>
              <a:ea typeface="Roboto"/>
              <a:cs typeface="Roboto"/>
              <a:sym typeface="Roboto"/>
            </a:endParaRPr>
          </a:p>
        </p:txBody>
      </p:sp>
      <p:cxnSp>
        <p:nvCxnSpPr>
          <p:cNvPr id="396" name="Google Shape;396;p46"/>
          <p:cNvCxnSpPr/>
          <p:nvPr/>
        </p:nvCxnSpPr>
        <p:spPr>
          <a:xfrm>
            <a:off x="5319600" y="2087688"/>
            <a:ext cx="3093900" cy="28200"/>
          </a:xfrm>
          <a:prstGeom prst="straightConnector1">
            <a:avLst/>
          </a:prstGeom>
          <a:noFill/>
          <a:ln w="9525" cap="flat" cmpd="sng">
            <a:solidFill>
              <a:srgbClr val="000000"/>
            </a:solidFill>
            <a:prstDash val="solid"/>
            <a:round/>
            <a:headEnd type="none" w="med" len="med"/>
            <a:tailEnd type="none" w="med" len="med"/>
          </a:ln>
        </p:spPr>
      </p:cxnSp>
      <p:grpSp>
        <p:nvGrpSpPr>
          <p:cNvPr id="397" name="Google Shape;397;p46"/>
          <p:cNvGrpSpPr/>
          <p:nvPr/>
        </p:nvGrpSpPr>
        <p:grpSpPr>
          <a:xfrm>
            <a:off x="5079230" y="2343800"/>
            <a:ext cx="3383237" cy="2307952"/>
            <a:chOff x="5006400" y="2054678"/>
            <a:chExt cx="3973733" cy="2596997"/>
          </a:xfrm>
        </p:grpSpPr>
        <p:sp>
          <p:nvSpPr>
            <p:cNvPr id="398" name="Google Shape;398;p46"/>
            <p:cNvSpPr/>
            <p:nvPr/>
          </p:nvSpPr>
          <p:spPr>
            <a:xfrm rot="5400000">
              <a:off x="7444900" y="2399538"/>
              <a:ext cx="1134900" cy="8934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399" name="Google Shape;399;p46"/>
            <p:cNvSpPr/>
            <p:nvPr/>
          </p:nvSpPr>
          <p:spPr>
            <a:xfrm rot="5400000">
              <a:off x="5298450" y="2762350"/>
              <a:ext cx="498900" cy="10830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b="0" i="0" u="none" strike="noStrike" cap="none">
                <a:solidFill>
                  <a:srgbClr val="FFFFFF"/>
                </a:solidFill>
                <a:latin typeface="Calibri"/>
                <a:ea typeface="Calibri"/>
                <a:cs typeface="Calibri"/>
                <a:sym typeface="Calibri"/>
              </a:endParaRPr>
            </a:p>
          </p:txBody>
        </p:sp>
        <p:sp>
          <p:nvSpPr>
            <p:cNvPr id="400" name="Google Shape;400;p46"/>
            <p:cNvSpPr txBox="1"/>
            <p:nvPr/>
          </p:nvSpPr>
          <p:spPr>
            <a:xfrm>
              <a:off x="5120500" y="3164445"/>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i="0" u="none" strike="noStrike" cap="none">
                  <a:solidFill>
                    <a:srgbClr val="000000"/>
                  </a:solidFill>
                  <a:latin typeface="Roboto Medium"/>
                  <a:ea typeface="Roboto Medium"/>
                  <a:cs typeface="Roboto Medium"/>
                  <a:sym typeface="Roboto Medium"/>
                </a:rPr>
                <a:t>A</a:t>
              </a:r>
              <a:endParaRPr sz="1000" i="0" u="none" strike="noStrike" cap="none">
                <a:solidFill>
                  <a:srgbClr val="000000"/>
                </a:solidFill>
                <a:latin typeface="Roboto Medium"/>
                <a:ea typeface="Roboto Medium"/>
                <a:cs typeface="Roboto Medium"/>
                <a:sym typeface="Roboto Medium"/>
              </a:endParaRPr>
            </a:p>
          </p:txBody>
        </p:sp>
        <p:sp>
          <p:nvSpPr>
            <p:cNvPr id="401" name="Google Shape;401;p46"/>
            <p:cNvSpPr txBox="1"/>
            <p:nvPr/>
          </p:nvSpPr>
          <p:spPr>
            <a:xfrm>
              <a:off x="5187535" y="3553637"/>
              <a:ext cx="8397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solidFill>
                    <a:srgbClr val="000000"/>
                  </a:solidFill>
                  <a:latin typeface="Roboto Medium"/>
                  <a:ea typeface="Roboto Medium"/>
                  <a:cs typeface="Roboto Medium"/>
                  <a:sym typeface="Roboto Medium"/>
                </a:rPr>
                <a:t>Service A</a:t>
              </a:r>
              <a:endParaRPr sz="1000">
                <a:latin typeface="Roboto Medium"/>
                <a:ea typeface="Roboto Medium"/>
                <a:cs typeface="Roboto Medium"/>
                <a:sym typeface="Roboto Medium"/>
              </a:endParaRPr>
            </a:p>
          </p:txBody>
        </p:sp>
        <p:sp>
          <p:nvSpPr>
            <p:cNvPr id="402" name="Google Shape;402;p46"/>
            <p:cNvSpPr/>
            <p:nvPr/>
          </p:nvSpPr>
          <p:spPr>
            <a:xfrm rot="5400000">
              <a:off x="7048100" y="2749675"/>
              <a:ext cx="2388000" cy="1416000"/>
            </a:xfrm>
            <a:prstGeom prst="roundRect">
              <a:avLst>
                <a:gd name="adj" fmla="val 16667"/>
              </a:avLst>
            </a:prstGeom>
            <a:solidFill>
              <a:srgbClr val="BFBFBF"/>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403" name="Google Shape;403;p46"/>
            <p:cNvSpPr/>
            <p:nvPr/>
          </p:nvSpPr>
          <p:spPr>
            <a:xfrm rot="5400000">
              <a:off x="7792450" y="2356300"/>
              <a:ext cx="661200" cy="9894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404" name="Google Shape;404;p46"/>
            <p:cNvSpPr/>
            <p:nvPr/>
          </p:nvSpPr>
          <p:spPr>
            <a:xfrm rot="5400000">
              <a:off x="7859200" y="2550175"/>
              <a:ext cx="653700" cy="9987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405" name="Google Shape;405;p46"/>
            <p:cNvSpPr/>
            <p:nvPr/>
          </p:nvSpPr>
          <p:spPr>
            <a:xfrm rot="5400000">
              <a:off x="7947325" y="2729925"/>
              <a:ext cx="590100" cy="9801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406" name="Google Shape;406;p46"/>
            <p:cNvSpPr txBox="1"/>
            <p:nvPr/>
          </p:nvSpPr>
          <p:spPr>
            <a:xfrm>
              <a:off x="7847673" y="3151487"/>
              <a:ext cx="839700" cy="262200"/>
            </a:xfrm>
            <a:prstGeom prst="rect">
              <a:avLst/>
            </a:prstGeom>
            <a:solidFill>
              <a:srgbClr val="D9EAD3"/>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a:solidFill>
                    <a:srgbClr val="000000"/>
                  </a:solidFill>
                  <a:latin typeface="Roboto Medium"/>
                  <a:ea typeface="Roboto Medium"/>
                  <a:cs typeface="Roboto Medium"/>
                  <a:sym typeface="Roboto Medium"/>
                </a:rPr>
                <a:t>B</a:t>
              </a:r>
              <a:endParaRPr sz="1000">
                <a:solidFill>
                  <a:srgbClr val="000000"/>
                </a:solidFill>
                <a:latin typeface="Roboto Medium"/>
                <a:ea typeface="Roboto Medium"/>
                <a:cs typeface="Roboto Medium"/>
                <a:sym typeface="Roboto Medium"/>
              </a:endParaRPr>
            </a:p>
          </p:txBody>
        </p:sp>
        <p:sp>
          <p:nvSpPr>
            <p:cNvPr id="407" name="Google Shape;407;p46"/>
            <p:cNvSpPr txBox="1"/>
            <p:nvPr/>
          </p:nvSpPr>
          <p:spPr>
            <a:xfrm>
              <a:off x="7814709" y="2054678"/>
              <a:ext cx="8934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1000">
                  <a:solidFill>
                    <a:srgbClr val="000000"/>
                  </a:solidFill>
                  <a:latin typeface="Roboto Medium"/>
                  <a:ea typeface="Roboto Medium"/>
                  <a:cs typeface="Roboto Medium"/>
                  <a:sym typeface="Roboto Medium"/>
                </a:rPr>
                <a:t>Service B</a:t>
              </a:r>
              <a:endParaRPr sz="1000">
                <a:latin typeface="Roboto Medium"/>
                <a:ea typeface="Roboto Medium"/>
                <a:cs typeface="Roboto Medium"/>
                <a:sym typeface="Roboto Medium"/>
              </a:endParaRPr>
            </a:p>
          </p:txBody>
        </p:sp>
        <p:sp>
          <p:nvSpPr>
            <p:cNvPr id="408" name="Google Shape;408;p46"/>
            <p:cNvSpPr txBox="1"/>
            <p:nvPr/>
          </p:nvSpPr>
          <p:spPr>
            <a:xfrm>
              <a:off x="7630954" y="2316915"/>
              <a:ext cx="11325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a:ea typeface="Roboto"/>
                  <a:cs typeface="Roboto"/>
                  <a:sym typeface="Roboto"/>
                </a:rPr>
                <a:t>version: v1</a:t>
              </a:r>
              <a:endParaRPr sz="900">
                <a:latin typeface="Roboto"/>
                <a:ea typeface="Roboto"/>
                <a:cs typeface="Roboto"/>
                <a:sym typeface="Roboto"/>
              </a:endParaRPr>
            </a:p>
          </p:txBody>
        </p:sp>
        <p:cxnSp>
          <p:nvCxnSpPr>
            <p:cNvPr id="409" name="Google Shape;409;p46"/>
            <p:cNvCxnSpPr>
              <a:stCxn id="399" idx="0"/>
            </p:cNvCxnSpPr>
            <p:nvPr/>
          </p:nvCxnSpPr>
          <p:spPr>
            <a:xfrm>
              <a:off x="6089400" y="3303850"/>
              <a:ext cx="1634100" cy="655500"/>
            </a:xfrm>
            <a:prstGeom prst="straightConnector1">
              <a:avLst/>
            </a:prstGeom>
            <a:noFill/>
            <a:ln w="9525" cap="flat" cmpd="sng">
              <a:solidFill>
                <a:srgbClr val="4F81BD"/>
              </a:solidFill>
              <a:prstDash val="solid"/>
              <a:round/>
              <a:headEnd type="none" w="sm" len="sm"/>
              <a:tailEnd type="stealth" w="med" len="med"/>
            </a:ln>
          </p:spPr>
        </p:cxnSp>
        <p:sp>
          <p:nvSpPr>
            <p:cNvPr id="410" name="Google Shape;410;p46"/>
            <p:cNvSpPr txBox="1"/>
            <p:nvPr/>
          </p:nvSpPr>
          <p:spPr>
            <a:xfrm>
              <a:off x="7976741" y="2906962"/>
              <a:ext cx="6768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Light"/>
                  <a:ea typeface="Roboto Light"/>
                  <a:cs typeface="Roboto Light"/>
                  <a:sym typeface="Roboto Light"/>
                </a:rPr>
                <a:t>Pod 3</a:t>
              </a:r>
              <a:endParaRPr sz="900">
                <a:latin typeface="Roboto Light"/>
                <a:ea typeface="Roboto Light"/>
                <a:cs typeface="Roboto Light"/>
                <a:sym typeface="Roboto Light"/>
              </a:endParaRPr>
            </a:p>
          </p:txBody>
        </p:sp>
        <p:sp>
          <p:nvSpPr>
            <p:cNvPr id="411" name="Google Shape;411;p46"/>
            <p:cNvSpPr txBox="1"/>
            <p:nvPr/>
          </p:nvSpPr>
          <p:spPr>
            <a:xfrm>
              <a:off x="7940233" y="2734209"/>
              <a:ext cx="6768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Light"/>
                  <a:ea typeface="Roboto Light"/>
                  <a:cs typeface="Roboto Light"/>
                  <a:sym typeface="Roboto Light"/>
                </a:rPr>
                <a:t>Pod 2</a:t>
              </a:r>
              <a:endParaRPr sz="900">
                <a:latin typeface="Roboto Light"/>
                <a:ea typeface="Roboto Light"/>
                <a:cs typeface="Roboto Light"/>
                <a:sym typeface="Roboto Light"/>
              </a:endParaRPr>
            </a:p>
          </p:txBody>
        </p:sp>
        <p:sp>
          <p:nvSpPr>
            <p:cNvPr id="412" name="Google Shape;412;p46"/>
            <p:cNvSpPr txBox="1"/>
            <p:nvPr/>
          </p:nvSpPr>
          <p:spPr>
            <a:xfrm>
              <a:off x="7882306" y="2472254"/>
              <a:ext cx="6768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Light"/>
                  <a:ea typeface="Roboto Light"/>
                  <a:cs typeface="Roboto Light"/>
                  <a:sym typeface="Roboto Light"/>
                </a:rPr>
                <a:t>Pod 1</a:t>
              </a:r>
              <a:endParaRPr sz="900">
                <a:latin typeface="Roboto Light"/>
                <a:ea typeface="Roboto Light"/>
                <a:cs typeface="Roboto Light"/>
                <a:sym typeface="Roboto Light"/>
              </a:endParaRPr>
            </a:p>
          </p:txBody>
        </p:sp>
        <p:cxnSp>
          <p:nvCxnSpPr>
            <p:cNvPr id="413" name="Google Shape;413;p46"/>
            <p:cNvCxnSpPr>
              <a:stCxn id="399" idx="0"/>
              <a:endCxn id="403" idx="2"/>
            </p:cNvCxnSpPr>
            <p:nvPr/>
          </p:nvCxnSpPr>
          <p:spPr>
            <a:xfrm rot="10800000" flipH="1">
              <a:off x="6089400" y="2851150"/>
              <a:ext cx="1539000" cy="452700"/>
            </a:xfrm>
            <a:prstGeom prst="straightConnector1">
              <a:avLst/>
            </a:prstGeom>
            <a:noFill/>
            <a:ln w="9525" cap="flat" cmpd="sng">
              <a:solidFill>
                <a:srgbClr val="4F81BD"/>
              </a:solidFill>
              <a:prstDash val="solid"/>
              <a:round/>
              <a:headEnd type="none" w="sm" len="sm"/>
              <a:tailEnd type="stealth" w="med" len="med"/>
            </a:ln>
          </p:spPr>
        </p:cxnSp>
        <p:cxnSp>
          <p:nvCxnSpPr>
            <p:cNvPr id="414" name="Google Shape;414;p46"/>
            <p:cNvCxnSpPr>
              <a:stCxn id="399" idx="0"/>
              <a:endCxn id="404" idx="2"/>
            </p:cNvCxnSpPr>
            <p:nvPr/>
          </p:nvCxnSpPr>
          <p:spPr>
            <a:xfrm rot="10800000" flipH="1">
              <a:off x="6089400" y="3049750"/>
              <a:ext cx="1597200" cy="254100"/>
            </a:xfrm>
            <a:prstGeom prst="straightConnector1">
              <a:avLst/>
            </a:prstGeom>
            <a:noFill/>
            <a:ln w="9525" cap="flat" cmpd="sng">
              <a:solidFill>
                <a:srgbClr val="4F81BD"/>
              </a:solidFill>
              <a:prstDash val="solid"/>
              <a:round/>
              <a:headEnd type="none" w="sm" len="sm"/>
              <a:tailEnd type="stealth" w="med" len="med"/>
            </a:ln>
          </p:spPr>
        </p:cxnSp>
        <p:cxnSp>
          <p:nvCxnSpPr>
            <p:cNvPr id="415" name="Google Shape;415;p46"/>
            <p:cNvCxnSpPr>
              <a:stCxn id="399" idx="0"/>
              <a:endCxn id="405" idx="2"/>
            </p:cNvCxnSpPr>
            <p:nvPr/>
          </p:nvCxnSpPr>
          <p:spPr>
            <a:xfrm rot="10800000" flipH="1">
              <a:off x="6089400" y="3220150"/>
              <a:ext cx="1662900" cy="83700"/>
            </a:xfrm>
            <a:prstGeom prst="straightConnector1">
              <a:avLst/>
            </a:prstGeom>
            <a:noFill/>
            <a:ln w="9525" cap="flat" cmpd="sng">
              <a:solidFill>
                <a:srgbClr val="4F81BD"/>
              </a:solidFill>
              <a:prstDash val="solid"/>
              <a:round/>
              <a:headEnd type="none" w="sm" len="sm"/>
              <a:tailEnd type="stealth" w="med" len="med"/>
            </a:ln>
          </p:spPr>
        </p:cxnSp>
        <p:sp>
          <p:nvSpPr>
            <p:cNvPr id="416" name="Google Shape;416;p46"/>
            <p:cNvSpPr txBox="1"/>
            <p:nvPr/>
          </p:nvSpPr>
          <p:spPr>
            <a:xfrm rot="-1202977">
              <a:off x="6126169" y="2787289"/>
              <a:ext cx="1700241" cy="224166"/>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Light"/>
                  <a:ea typeface="Roboto Light"/>
                  <a:cs typeface="Roboto Light"/>
                  <a:sym typeface="Roboto Light"/>
                </a:rPr>
                <a:t>User-agent: *Android*</a:t>
              </a:r>
              <a:endParaRPr sz="900">
                <a:solidFill>
                  <a:srgbClr val="000000"/>
                </a:solidFill>
                <a:latin typeface="Roboto Light"/>
                <a:ea typeface="Roboto Light"/>
                <a:cs typeface="Roboto Light"/>
                <a:sym typeface="Roboto Light"/>
              </a:endParaRPr>
            </a:p>
          </p:txBody>
        </p:sp>
        <p:sp>
          <p:nvSpPr>
            <p:cNvPr id="417" name="Google Shape;417;p46"/>
            <p:cNvSpPr/>
            <p:nvPr/>
          </p:nvSpPr>
          <p:spPr>
            <a:xfrm rot="5400000">
              <a:off x="8014400" y="3664169"/>
              <a:ext cx="601500" cy="980100"/>
            </a:xfrm>
            <a:prstGeom prst="roundRect">
              <a:avLst>
                <a:gd name="adj" fmla="val 16667"/>
              </a:avLst>
            </a:prstGeom>
            <a:solidFill>
              <a:srgbClr val="FFFFFF"/>
            </a:solidFill>
            <a:ln w="9525" cap="flat" cmpd="sng">
              <a:solidFill>
                <a:srgbClr val="7F7F7F"/>
              </a:solidFill>
              <a:prstDash val="solid"/>
              <a:round/>
              <a:headEnd type="none" w="sm" len="sm"/>
              <a:tailEnd type="none" w="sm" len="sm"/>
            </a:ln>
          </p:spPr>
          <p:txBody>
            <a:bodyPr spcFirstLastPara="1" wrap="square" lIns="75575" tIns="37775" rIns="75575" bIns="37775" anchor="ctr" anchorCtr="0">
              <a:noAutofit/>
            </a:bodyPr>
            <a:lstStyle/>
            <a:p>
              <a:pPr marL="0" marR="0" lvl="0" indent="0" algn="ctr" rtl="0">
                <a:spcBef>
                  <a:spcPts val="0"/>
                </a:spcBef>
                <a:spcAft>
                  <a:spcPts val="0"/>
                </a:spcAft>
                <a:buNone/>
              </a:pPr>
              <a:endParaRPr sz="1700">
                <a:solidFill>
                  <a:srgbClr val="FFFFFF"/>
                </a:solidFill>
                <a:latin typeface="Calibri"/>
                <a:ea typeface="Calibri"/>
                <a:cs typeface="Calibri"/>
                <a:sym typeface="Calibri"/>
              </a:endParaRPr>
            </a:p>
          </p:txBody>
        </p:sp>
        <p:sp>
          <p:nvSpPr>
            <p:cNvPr id="418" name="Google Shape;418;p46"/>
            <p:cNvSpPr txBox="1"/>
            <p:nvPr/>
          </p:nvSpPr>
          <p:spPr>
            <a:xfrm>
              <a:off x="7923748" y="4096687"/>
              <a:ext cx="839700" cy="262200"/>
            </a:xfrm>
            <a:prstGeom prst="rect">
              <a:avLst/>
            </a:prstGeom>
            <a:solidFill>
              <a:srgbClr val="6AA84F"/>
            </a:solidFill>
            <a:ln>
              <a:noFill/>
            </a:ln>
          </p:spPr>
          <p:txBody>
            <a:bodyPr spcFirstLastPara="1" wrap="square" lIns="75575" tIns="37775" rIns="75575" bIns="37775" anchor="ctr" anchorCtr="0">
              <a:noAutofit/>
            </a:bodyPr>
            <a:lstStyle/>
            <a:p>
              <a:pPr marL="0" marR="0" lvl="0" indent="0" algn="ctr" rtl="0">
                <a:spcBef>
                  <a:spcPts val="0"/>
                </a:spcBef>
                <a:spcAft>
                  <a:spcPts val="0"/>
                </a:spcAft>
                <a:buNone/>
              </a:pPr>
              <a:r>
                <a:rPr lang="en" sz="1000">
                  <a:latin typeface="Roboto Medium"/>
                  <a:ea typeface="Roboto Medium"/>
                  <a:cs typeface="Roboto Medium"/>
                  <a:sym typeface="Roboto Medium"/>
                </a:rPr>
                <a:t>svc</a:t>
              </a:r>
              <a:r>
                <a:rPr lang="en" sz="1000">
                  <a:solidFill>
                    <a:srgbClr val="000000"/>
                  </a:solidFill>
                  <a:latin typeface="Roboto Medium"/>
                  <a:ea typeface="Roboto Medium"/>
                  <a:cs typeface="Roboto Medium"/>
                  <a:sym typeface="Roboto Medium"/>
                </a:rPr>
                <a:t>B</a:t>
              </a:r>
              <a:r>
                <a:rPr lang="en" sz="1000">
                  <a:latin typeface="Roboto Medium"/>
                  <a:ea typeface="Roboto Medium"/>
                  <a:cs typeface="Roboto Medium"/>
                  <a:sym typeface="Roboto Medium"/>
                </a:rPr>
                <a:t>’</a:t>
              </a:r>
              <a:endParaRPr sz="1000">
                <a:solidFill>
                  <a:srgbClr val="000000"/>
                </a:solidFill>
                <a:latin typeface="Roboto Medium"/>
                <a:ea typeface="Roboto Medium"/>
                <a:cs typeface="Roboto Medium"/>
                <a:sym typeface="Roboto Medium"/>
              </a:endParaRPr>
            </a:p>
          </p:txBody>
        </p:sp>
        <p:sp>
          <p:nvSpPr>
            <p:cNvPr id="419" name="Google Shape;419;p46"/>
            <p:cNvSpPr txBox="1"/>
            <p:nvPr/>
          </p:nvSpPr>
          <p:spPr>
            <a:xfrm>
              <a:off x="7744733" y="4422940"/>
              <a:ext cx="1235400" cy="1920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a:ea typeface="Roboto"/>
                  <a:cs typeface="Roboto"/>
                  <a:sym typeface="Roboto"/>
                </a:rPr>
                <a:t>version: canary</a:t>
              </a:r>
              <a:endParaRPr sz="900">
                <a:latin typeface="Roboto"/>
                <a:ea typeface="Roboto"/>
                <a:cs typeface="Roboto"/>
                <a:sym typeface="Roboto"/>
              </a:endParaRPr>
            </a:p>
          </p:txBody>
        </p:sp>
        <p:sp>
          <p:nvSpPr>
            <p:cNvPr id="420" name="Google Shape;420;p46"/>
            <p:cNvSpPr txBox="1"/>
            <p:nvPr/>
          </p:nvSpPr>
          <p:spPr>
            <a:xfrm>
              <a:off x="8077683" y="3858689"/>
              <a:ext cx="676800" cy="224100"/>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Light"/>
                  <a:ea typeface="Roboto Light"/>
                  <a:cs typeface="Roboto Light"/>
                  <a:sym typeface="Roboto Light"/>
                </a:rPr>
                <a:t>Pod 4</a:t>
              </a:r>
              <a:endParaRPr sz="900">
                <a:latin typeface="Roboto Light"/>
                <a:ea typeface="Roboto Light"/>
                <a:cs typeface="Roboto Light"/>
                <a:sym typeface="Roboto Light"/>
              </a:endParaRPr>
            </a:p>
          </p:txBody>
        </p:sp>
        <p:sp>
          <p:nvSpPr>
            <p:cNvPr id="421" name="Google Shape;421;p46"/>
            <p:cNvSpPr txBox="1"/>
            <p:nvPr/>
          </p:nvSpPr>
          <p:spPr>
            <a:xfrm rot="1216982">
              <a:off x="6164851" y="3644793"/>
              <a:ext cx="1488499" cy="224195"/>
            </a:xfrm>
            <a:prstGeom prst="rect">
              <a:avLst/>
            </a:prstGeom>
            <a:noFill/>
            <a:ln>
              <a:noFill/>
            </a:ln>
          </p:spPr>
          <p:txBody>
            <a:bodyPr spcFirstLastPara="1" wrap="square" lIns="75575" tIns="37775" rIns="75575" bIns="37775" anchor="t" anchorCtr="0">
              <a:noAutofit/>
            </a:bodyPr>
            <a:lstStyle/>
            <a:p>
              <a:pPr marL="0" marR="0" lvl="0" indent="0" algn="l" rtl="0">
                <a:spcBef>
                  <a:spcPts val="0"/>
                </a:spcBef>
                <a:spcAft>
                  <a:spcPts val="0"/>
                </a:spcAft>
                <a:buNone/>
              </a:pPr>
              <a:r>
                <a:rPr lang="en" sz="900">
                  <a:latin typeface="Roboto Light"/>
                  <a:ea typeface="Roboto Light"/>
                  <a:cs typeface="Roboto Light"/>
                  <a:sym typeface="Roboto Light"/>
                </a:rPr>
                <a:t>User-agent: *iPhone*</a:t>
              </a:r>
              <a:endParaRPr sz="900">
                <a:solidFill>
                  <a:srgbClr val="000000"/>
                </a:solidFill>
                <a:latin typeface="Roboto Light"/>
                <a:ea typeface="Roboto Light"/>
                <a:cs typeface="Roboto Light"/>
                <a:sym typeface="Roboto Light"/>
              </a:endParaRPr>
            </a:p>
          </p:txBody>
        </p:sp>
      </p:grpSp>
      <p:sp>
        <p:nvSpPr>
          <p:cNvPr id="422" name="Google Shape;422;p46"/>
          <p:cNvSpPr txBox="1">
            <a:spLocks noGrp="1"/>
          </p:cNvSpPr>
          <p:nvPr>
            <p:ph type="title"/>
          </p:nvPr>
        </p:nvSpPr>
        <p:spPr>
          <a:xfrm>
            <a:off x="311650" y="437875"/>
            <a:ext cx="558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Traffic Steering</a:t>
            </a:r>
            <a:endParaRPr/>
          </a:p>
        </p:txBody>
      </p:sp>
      <p:sp>
        <p:nvSpPr>
          <p:cNvPr id="423" name="Google Shape;423;p46"/>
          <p:cNvSpPr txBox="1">
            <a:spLocks noGrp="1"/>
          </p:cNvSpPr>
          <p:nvPr>
            <p:ph type="body" idx="4294967295"/>
          </p:nvPr>
        </p:nvSpPr>
        <p:spPr>
          <a:xfrm>
            <a:off x="311650" y="1161575"/>
            <a:ext cx="4357200" cy="2500200"/>
          </a:xfrm>
          <a:prstGeom prst="rect">
            <a:avLst/>
          </a:prstGeom>
          <a:solidFill>
            <a:srgbClr val="F3F3F3"/>
          </a:solidFill>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onsolas"/>
                <a:ea typeface="Consolas"/>
                <a:cs typeface="Consolas"/>
                <a:sym typeface="Consolas"/>
              </a:rPr>
              <a:t>// Content-based traffic steering rule</a:t>
            </a:r>
            <a:endParaRPr sz="1200">
              <a:latin typeface="Consolas"/>
              <a:ea typeface="Consolas"/>
              <a:cs typeface="Consolas"/>
              <a:sym typeface="Consolas"/>
            </a:endParaRPr>
          </a:p>
          <a:p>
            <a:pPr marL="0" lvl="0" indent="0" algn="l" rtl="0">
              <a:spcBef>
                <a:spcPts val="1600"/>
              </a:spcBef>
              <a:spcAft>
                <a:spcPts val="1600"/>
              </a:spcAft>
              <a:buNone/>
            </a:pPr>
            <a:r>
              <a:rPr lang="en" sz="1200" b="1">
                <a:latin typeface="Consolas"/>
                <a:ea typeface="Consolas"/>
                <a:cs typeface="Consolas"/>
                <a:sym typeface="Consolas"/>
              </a:rPr>
              <a:t>destination</a:t>
            </a:r>
            <a:r>
              <a:rPr lang="en" sz="1200">
                <a:latin typeface="Consolas"/>
                <a:ea typeface="Consolas"/>
                <a:cs typeface="Consolas"/>
                <a:sym typeface="Consolas"/>
              </a:rPr>
              <a:t>: serviceB.example.cluster.local</a:t>
            </a:r>
            <a:br>
              <a:rPr lang="en" sz="1200">
                <a:latin typeface="Consolas"/>
                <a:ea typeface="Consolas"/>
                <a:cs typeface="Consolas"/>
                <a:sym typeface="Consolas"/>
              </a:rPr>
            </a:br>
            <a:r>
              <a:rPr lang="en" sz="1200" b="1">
                <a:latin typeface="Consolas"/>
                <a:ea typeface="Consolas"/>
                <a:cs typeface="Consolas"/>
                <a:sym typeface="Consolas"/>
              </a:rPr>
              <a:t>match</a:t>
            </a:r>
            <a:r>
              <a:rPr lang="en" sz="1200">
                <a:latin typeface="Consolas"/>
                <a:ea typeface="Consolas"/>
                <a:cs typeface="Consolas"/>
                <a:sym typeface="Consolas"/>
              </a:rPr>
              <a:t>:</a:t>
            </a:r>
            <a:br>
              <a:rPr lang="en" sz="1200">
                <a:latin typeface="Consolas"/>
                <a:ea typeface="Consolas"/>
                <a:cs typeface="Consolas"/>
                <a:sym typeface="Consolas"/>
              </a:rPr>
            </a:br>
            <a:r>
              <a:rPr lang="en" sz="1200">
                <a:latin typeface="Consolas"/>
                <a:ea typeface="Consolas"/>
                <a:cs typeface="Consolas"/>
                <a:sym typeface="Consolas"/>
              </a:rPr>
              <a:t>  httpHeaders:</a:t>
            </a:r>
            <a:br>
              <a:rPr lang="en" sz="1200">
                <a:latin typeface="Consolas"/>
                <a:ea typeface="Consolas"/>
                <a:cs typeface="Consolas"/>
                <a:sym typeface="Consolas"/>
              </a:rPr>
            </a:br>
            <a:r>
              <a:rPr lang="en" sz="1200">
                <a:latin typeface="Consolas"/>
                <a:ea typeface="Consolas"/>
                <a:cs typeface="Consolas"/>
                <a:sym typeface="Consolas"/>
              </a:rPr>
              <a:t>    user-agent:</a:t>
            </a:r>
            <a:br>
              <a:rPr lang="en" sz="1200">
                <a:latin typeface="Consolas"/>
                <a:ea typeface="Consolas"/>
                <a:cs typeface="Consolas"/>
                <a:sym typeface="Consolas"/>
              </a:rPr>
            </a:br>
            <a:r>
              <a:rPr lang="en" sz="1200">
                <a:latin typeface="Consolas"/>
                <a:ea typeface="Consolas"/>
                <a:cs typeface="Consolas"/>
                <a:sym typeface="Consolas"/>
              </a:rPr>
              <a:t>      regex: ^(.*?;)?(iPhone)(;.*)?$</a:t>
            </a:r>
            <a:br>
              <a:rPr lang="en" sz="1200">
                <a:latin typeface="Consolas"/>
                <a:ea typeface="Consolas"/>
                <a:cs typeface="Consolas"/>
                <a:sym typeface="Consolas"/>
              </a:rPr>
            </a:br>
            <a:r>
              <a:rPr lang="en" sz="1200" b="1">
                <a:latin typeface="Consolas"/>
                <a:ea typeface="Consolas"/>
                <a:cs typeface="Consolas"/>
                <a:sym typeface="Consolas"/>
              </a:rPr>
              <a:t>precedence</a:t>
            </a:r>
            <a:r>
              <a:rPr lang="en" sz="1200">
                <a:latin typeface="Consolas"/>
                <a:ea typeface="Consolas"/>
                <a:cs typeface="Consolas"/>
                <a:sym typeface="Consolas"/>
              </a:rPr>
              <a:t>: 2</a:t>
            </a:r>
            <a:br>
              <a:rPr lang="en" sz="1200">
                <a:latin typeface="Consolas"/>
                <a:ea typeface="Consolas"/>
                <a:cs typeface="Consolas"/>
                <a:sym typeface="Consolas"/>
              </a:rPr>
            </a:br>
            <a:r>
              <a:rPr lang="en" sz="1200" b="1">
                <a:latin typeface="Consolas"/>
                <a:ea typeface="Consolas"/>
                <a:cs typeface="Consolas"/>
                <a:sym typeface="Consolas"/>
              </a:rPr>
              <a:t>route</a:t>
            </a:r>
            <a:r>
              <a:rPr lang="en" sz="1200">
                <a:latin typeface="Consolas"/>
                <a:ea typeface="Consolas"/>
                <a:cs typeface="Consolas"/>
                <a:sym typeface="Consolas"/>
              </a:rPr>
              <a:t>:</a:t>
            </a:r>
            <a:br>
              <a:rPr lang="en" sz="1200">
                <a:latin typeface="Consolas"/>
                <a:ea typeface="Consolas"/>
                <a:cs typeface="Consolas"/>
                <a:sym typeface="Consolas"/>
              </a:rPr>
            </a:br>
            <a:r>
              <a:rPr lang="en" sz="1200">
                <a:latin typeface="Consolas"/>
                <a:ea typeface="Consolas"/>
                <a:cs typeface="Consolas"/>
                <a:sym typeface="Consolas"/>
              </a:rPr>
              <a:t>- tags:</a:t>
            </a:r>
            <a:br>
              <a:rPr lang="en" sz="1200">
                <a:latin typeface="Consolas"/>
                <a:ea typeface="Consolas"/>
                <a:cs typeface="Consolas"/>
                <a:sym typeface="Consolas"/>
              </a:rPr>
            </a:br>
            <a:r>
              <a:rPr lang="en" sz="1200">
                <a:latin typeface="Consolas"/>
                <a:ea typeface="Consolas"/>
                <a:cs typeface="Consolas"/>
                <a:sym typeface="Consolas"/>
              </a:rPr>
              <a:t>    version: canary</a:t>
            </a:r>
            <a:endParaRPr sz="1200">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47"/>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“What’s the life of a request?”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8"/>
          <p:cNvSpPr/>
          <p:nvPr/>
        </p:nvSpPr>
        <p:spPr>
          <a:xfrm>
            <a:off x="0" y="0"/>
            <a:ext cx="9144000" cy="4672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8"/>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Life of a request in the mesh</a:t>
            </a:r>
            <a:endParaRPr/>
          </a:p>
        </p:txBody>
      </p:sp>
      <p:sp>
        <p:nvSpPr>
          <p:cNvPr id="435" name="Google Shape;435;p48"/>
          <p:cNvSpPr txBox="1"/>
          <p:nvPr/>
        </p:nvSpPr>
        <p:spPr>
          <a:xfrm>
            <a:off x="4731300" y="1914475"/>
            <a:ext cx="4351200" cy="288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
                <a:solidFill>
                  <a:srgbClr val="434343"/>
                </a:solidFill>
                <a:latin typeface="Roboto"/>
                <a:ea typeface="Roboto"/>
                <a:cs typeface="Roboto"/>
                <a:sym typeface="Roboto"/>
              </a:rPr>
              <a:t>Service A comes up. Envoy is deployed with it and fetches service information, routing and configuration policy from Pilot. If Citadel is being used, TLS certs are securely distributed as well.</a:t>
            </a:r>
            <a:endParaRPr>
              <a:solidFill>
                <a:srgbClr val="434343"/>
              </a:solidFill>
              <a:latin typeface="Roboto"/>
              <a:ea typeface="Roboto"/>
              <a:cs typeface="Roboto"/>
              <a:sym typeface="Roboto"/>
            </a:endParaRPr>
          </a:p>
        </p:txBody>
      </p:sp>
      <p:sp>
        <p:nvSpPr>
          <p:cNvPr id="436" name="Google Shape;436;p48"/>
          <p:cNvSpPr/>
          <p:nvPr/>
        </p:nvSpPr>
        <p:spPr>
          <a:xfrm>
            <a:off x="3081201" y="1688951"/>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437" name="Google Shape;437;p48"/>
          <p:cNvSpPr/>
          <p:nvPr/>
        </p:nvSpPr>
        <p:spPr>
          <a:xfrm>
            <a:off x="803177" y="1680138"/>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438" name="Google Shape;438;p48"/>
          <p:cNvSpPr/>
          <p:nvPr/>
        </p:nvSpPr>
        <p:spPr>
          <a:xfrm>
            <a:off x="1920600" y="36167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Mixer</a:t>
            </a:r>
            <a:endParaRPr sz="1200" b="0" i="0" u="none" strike="noStrike" cap="none">
              <a:solidFill>
                <a:srgbClr val="212121"/>
              </a:solidFill>
              <a:latin typeface="Roboto"/>
              <a:ea typeface="Roboto"/>
              <a:cs typeface="Roboto"/>
              <a:sym typeface="Roboto"/>
            </a:endParaRPr>
          </a:p>
        </p:txBody>
      </p:sp>
      <p:sp>
        <p:nvSpPr>
          <p:cNvPr id="439" name="Google Shape;439;p48"/>
          <p:cNvSpPr/>
          <p:nvPr/>
        </p:nvSpPr>
        <p:spPr>
          <a:xfrm>
            <a:off x="758989" y="1635950"/>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440" name="Google Shape;440;p48"/>
          <p:cNvGrpSpPr/>
          <p:nvPr/>
        </p:nvGrpSpPr>
        <p:grpSpPr>
          <a:xfrm>
            <a:off x="861919" y="1752868"/>
            <a:ext cx="868660" cy="247248"/>
            <a:chOff x="3471866" y="2456996"/>
            <a:chExt cx="989700" cy="281700"/>
          </a:xfrm>
        </p:grpSpPr>
        <p:sp>
          <p:nvSpPr>
            <p:cNvPr id="441" name="Google Shape;441;p48"/>
            <p:cNvSpPr/>
            <p:nvPr/>
          </p:nvSpPr>
          <p:spPr>
            <a:xfrm>
              <a:off x="3471866" y="2456996"/>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A</a:t>
              </a:r>
              <a:endParaRPr sz="1000" b="0" i="0" u="none" strike="noStrike" cap="none">
                <a:solidFill>
                  <a:srgbClr val="212121"/>
                </a:solidFill>
                <a:latin typeface="Roboto"/>
                <a:ea typeface="Roboto"/>
                <a:cs typeface="Roboto"/>
                <a:sym typeface="Roboto"/>
              </a:endParaRPr>
            </a:p>
          </p:txBody>
        </p:sp>
        <p:pic>
          <p:nvPicPr>
            <p:cNvPr id="442" name="Google Shape;442;p48"/>
            <p:cNvPicPr preferRelativeResize="0"/>
            <p:nvPr/>
          </p:nvPicPr>
          <p:blipFill rotWithShape="1">
            <a:blip r:embed="rId3">
              <a:alphaModFix/>
            </a:blip>
            <a:srcRect/>
            <a:stretch/>
          </p:blipFill>
          <p:spPr>
            <a:xfrm>
              <a:off x="3520340" y="2496274"/>
              <a:ext cx="203100" cy="203100"/>
            </a:xfrm>
            <a:prstGeom prst="rect">
              <a:avLst/>
            </a:prstGeom>
            <a:noFill/>
            <a:ln>
              <a:noFill/>
            </a:ln>
          </p:spPr>
        </p:pic>
      </p:grpSp>
      <p:sp>
        <p:nvSpPr>
          <p:cNvPr id="443" name="Google Shape;443;p48"/>
          <p:cNvSpPr/>
          <p:nvPr/>
        </p:nvSpPr>
        <p:spPr>
          <a:xfrm>
            <a:off x="3037013" y="1635925"/>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444" name="Google Shape;444;p48"/>
          <p:cNvGrpSpPr/>
          <p:nvPr/>
        </p:nvGrpSpPr>
        <p:grpSpPr>
          <a:xfrm>
            <a:off x="3138969" y="1752886"/>
            <a:ext cx="868660" cy="247248"/>
            <a:chOff x="3471866" y="2430005"/>
            <a:chExt cx="989700" cy="281700"/>
          </a:xfrm>
        </p:grpSpPr>
        <p:sp>
          <p:nvSpPr>
            <p:cNvPr id="445" name="Google Shape;445;p48"/>
            <p:cNvSpPr/>
            <p:nvPr/>
          </p:nvSpPr>
          <p:spPr>
            <a:xfrm>
              <a:off x="3471866" y="2430005"/>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B</a:t>
              </a:r>
              <a:endParaRPr sz="1000" b="0" i="0" u="none" strike="noStrike" cap="none">
                <a:solidFill>
                  <a:srgbClr val="212121"/>
                </a:solidFill>
                <a:latin typeface="Roboto"/>
                <a:ea typeface="Roboto"/>
                <a:cs typeface="Roboto"/>
                <a:sym typeface="Roboto"/>
              </a:endParaRPr>
            </a:p>
          </p:txBody>
        </p:sp>
        <p:pic>
          <p:nvPicPr>
            <p:cNvPr id="446" name="Google Shape;446;p48"/>
            <p:cNvPicPr preferRelativeResize="0"/>
            <p:nvPr/>
          </p:nvPicPr>
          <p:blipFill rotWithShape="1">
            <a:blip r:embed="rId3">
              <a:alphaModFix/>
            </a:blip>
            <a:srcRect/>
            <a:stretch/>
          </p:blipFill>
          <p:spPr>
            <a:xfrm>
              <a:off x="3520340" y="2469283"/>
              <a:ext cx="203100" cy="203100"/>
            </a:xfrm>
            <a:prstGeom prst="rect">
              <a:avLst/>
            </a:prstGeom>
            <a:noFill/>
            <a:ln>
              <a:noFill/>
            </a:ln>
          </p:spPr>
        </p:pic>
      </p:grpSp>
      <p:grpSp>
        <p:nvGrpSpPr>
          <p:cNvPr id="447" name="Google Shape;447;p48"/>
          <p:cNvGrpSpPr/>
          <p:nvPr/>
        </p:nvGrpSpPr>
        <p:grpSpPr>
          <a:xfrm>
            <a:off x="861957" y="2389486"/>
            <a:ext cx="868577" cy="247126"/>
            <a:chOff x="3027125" y="2882313"/>
            <a:chExt cx="1397100" cy="397500"/>
          </a:xfrm>
        </p:grpSpPr>
        <p:sp>
          <p:nvSpPr>
            <p:cNvPr id="448" name="Google Shape;448;p48"/>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449" name="Google Shape;449;p48"/>
            <p:cNvPicPr preferRelativeResize="0"/>
            <p:nvPr/>
          </p:nvPicPr>
          <p:blipFill>
            <a:blip r:embed="rId4">
              <a:alphaModFix/>
            </a:blip>
            <a:stretch>
              <a:fillRect/>
            </a:stretch>
          </p:blipFill>
          <p:spPr>
            <a:xfrm>
              <a:off x="3096250" y="2951938"/>
              <a:ext cx="258400" cy="258400"/>
            </a:xfrm>
            <a:prstGeom prst="rect">
              <a:avLst/>
            </a:prstGeom>
            <a:noFill/>
            <a:ln>
              <a:noFill/>
            </a:ln>
          </p:spPr>
        </p:pic>
      </p:grpSp>
      <p:grpSp>
        <p:nvGrpSpPr>
          <p:cNvPr id="450" name="Google Shape;450;p48"/>
          <p:cNvGrpSpPr/>
          <p:nvPr/>
        </p:nvGrpSpPr>
        <p:grpSpPr>
          <a:xfrm>
            <a:off x="3137320" y="2389486"/>
            <a:ext cx="868577" cy="247126"/>
            <a:chOff x="3027125" y="2882313"/>
            <a:chExt cx="1397100" cy="397500"/>
          </a:xfrm>
        </p:grpSpPr>
        <p:sp>
          <p:nvSpPr>
            <p:cNvPr id="451" name="Google Shape;451;p48"/>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452" name="Google Shape;452;p48"/>
            <p:cNvPicPr preferRelativeResize="0"/>
            <p:nvPr/>
          </p:nvPicPr>
          <p:blipFill>
            <a:blip r:embed="rId4">
              <a:alphaModFix/>
            </a:blip>
            <a:stretch>
              <a:fillRect/>
            </a:stretch>
          </p:blipFill>
          <p:spPr>
            <a:xfrm>
              <a:off x="3096250" y="2951938"/>
              <a:ext cx="258400" cy="258400"/>
            </a:xfrm>
            <a:prstGeom prst="rect">
              <a:avLst/>
            </a:prstGeom>
            <a:noFill/>
            <a:ln>
              <a:noFill/>
            </a:ln>
          </p:spPr>
        </p:pic>
      </p:grpSp>
      <p:pic>
        <p:nvPicPr>
          <p:cNvPr id="453" name="Google Shape;453;p48"/>
          <p:cNvPicPr preferRelativeResize="0"/>
          <p:nvPr/>
        </p:nvPicPr>
        <p:blipFill>
          <a:blip r:embed="rId5">
            <a:alphaModFix/>
          </a:blip>
          <a:stretch>
            <a:fillRect/>
          </a:stretch>
        </p:blipFill>
        <p:spPr>
          <a:xfrm>
            <a:off x="1929438" y="3691836"/>
            <a:ext cx="260268" cy="247250"/>
          </a:xfrm>
          <a:prstGeom prst="rect">
            <a:avLst/>
          </a:prstGeom>
          <a:noFill/>
          <a:ln>
            <a:noFill/>
          </a:ln>
        </p:spPr>
      </p:pic>
      <p:sp>
        <p:nvSpPr>
          <p:cNvPr id="454" name="Google Shape;454;p48"/>
          <p:cNvSpPr/>
          <p:nvPr/>
        </p:nvSpPr>
        <p:spPr>
          <a:xfrm>
            <a:off x="754425" y="362555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Pilot</a:t>
            </a:r>
            <a:endParaRPr sz="1200" b="0" i="0" u="none" strike="noStrike" cap="none">
              <a:solidFill>
                <a:srgbClr val="212121"/>
              </a:solidFill>
              <a:latin typeface="Roboto"/>
              <a:ea typeface="Roboto"/>
              <a:cs typeface="Roboto"/>
              <a:sym typeface="Roboto"/>
            </a:endParaRPr>
          </a:p>
        </p:txBody>
      </p:sp>
      <p:pic>
        <p:nvPicPr>
          <p:cNvPr id="455" name="Google Shape;455;p48"/>
          <p:cNvPicPr preferRelativeResize="0"/>
          <p:nvPr/>
        </p:nvPicPr>
        <p:blipFill>
          <a:blip r:embed="rId5">
            <a:alphaModFix/>
          </a:blip>
          <a:stretch>
            <a:fillRect/>
          </a:stretch>
        </p:blipFill>
        <p:spPr>
          <a:xfrm>
            <a:off x="763263" y="3700673"/>
            <a:ext cx="260268" cy="247250"/>
          </a:xfrm>
          <a:prstGeom prst="rect">
            <a:avLst/>
          </a:prstGeom>
          <a:noFill/>
          <a:ln>
            <a:noFill/>
          </a:ln>
        </p:spPr>
      </p:pic>
      <p:sp>
        <p:nvSpPr>
          <p:cNvPr id="456" name="Google Shape;456;p48"/>
          <p:cNvSpPr/>
          <p:nvPr/>
        </p:nvSpPr>
        <p:spPr>
          <a:xfrm>
            <a:off x="3063600" y="36167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Citadel</a:t>
            </a:r>
            <a:endParaRPr sz="1200" b="0" i="0" u="none" strike="noStrike" cap="none">
              <a:solidFill>
                <a:srgbClr val="212121"/>
              </a:solidFill>
              <a:latin typeface="Roboto"/>
              <a:ea typeface="Roboto"/>
              <a:cs typeface="Roboto"/>
              <a:sym typeface="Roboto"/>
            </a:endParaRPr>
          </a:p>
        </p:txBody>
      </p:sp>
      <p:pic>
        <p:nvPicPr>
          <p:cNvPr id="457" name="Google Shape;457;p48"/>
          <p:cNvPicPr preferRelativeResize="0"/>
          <p:nvPr/>
        </p:nvPicPr>
        <p:blipFill>
          <a:blip r:embed="rId5">
            <a:alphaModFix/>
          </a:blip>
          <a:stretch>
            <a:fillRect/>
          </a:stretch>
        </p:blipFill>
        <p:spPr>
          <a:xfrm>
            <a:off x="3072438" y="3691836"/>
            <a:ext cx="260268" cy="247250"/>
          </a:xfrm>
          <a:prstGeom prst="rect">
            <a:avLst/>
          </a:prstGeom>
          <a:noFill/>
          <a:ln>
            <a:noFill/>
          </a:ln>
        </p:spPr>
      </p:pic>
      <p:cxnSp>
        <p:nvCxnSpPr>
          <p:cNvPr id="458" name="Google Shape;458;p48"/>
          <p:cNvCxnSpPr>
            <a:stCxn id="454" idx="0"/>
            <a:endCxn id="448" idx="2"/>
          </p:cNvCxnSpPr>
          <p:nvPr/>
        </p:nvCxnSpPr>
        <p:spPr>
          <a:xfrm rot="10800000" flipH="1">
            <a:off x="1289175" y="2636750"/>
            <a:ext cx="7200" cy="988800"/>
          </a:xfrm>
          <a:prstGeom prst="straightConnector1">
            <a:avLst/>
          </a:prstGeom>
          <a:noFill/>
          <a:ln w="19050" cap="flat" cmpd="sng">
            <a:solidFill>
              <a:srgbClr val="4285F4"/>
            </a:solidFill>
            <a:prstDash val="solid"/>
            <a:round/>
            <a:headEnd type="none" w="med" len="med"/>
            <a:tailEnd type="stealth" w="med" len="med"/>
          </a:ln>
        </p:spPr>
      </p:cxnSp>
      <p:sp>
        <p:nvSpPr>
          <p:cNvPr id="459" name="Google Shape;459;p48"/>
          <p:cNvSpPr txBox="1"/>
          <p:nvPr/>
        </p:nvSpPr>
        <p:spPr>
          <a:xfrm>
            <a:off x="465750" y="2877950"/>
            <a:ext cx="868800" cy="74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900">
                <a:solidFill>
                  <a:srgbClr val="434343"/>
                </a:solidFill>
                <a:latin typeface="Roboto"/>
                <a:ea typeface="Roboto"/>
                <a:cs typeface="Roboto"/>
                <a:sym typeface="Roboto"/>
              </a:rPr>
              <a:t>Routing and load balancing config to Envoys</a:t>
            </a:r>
            <a:endParaRPr sz="900">
              <a:solidFill>
                <a:srgbClr val="434343"/>
              </a:solidFill>
              <a:latin typeface="Roboto"/>
              <a:ea typeface="Roboto"/>
              <a:cs typeface="Roboto"/>
              <a:sym typeface="Roboto"/>
            </a:endParaRPr>
          </a:p>
        </p:txBody>
      </p:sp>
      <p:cxnSp>
        <p:nvCxnSpPr>
          <p:cNvPr id="460" name="Google Shape;460;p48"/>
          <p:cNvCxnSpPr>
            <a:stCxn id="456" idx="0"/>
            <a:endCxn id="448" idx="2"/>
          </p:cNvCxnSpPr>
          <p:nvPr/>
        </p:nvCxnSpPr>
        <p:spPr>
          <a:xfrm rot="10800000">
            <a:off x="1296150" y="2636600"/>
            <a:ext cx="2302200" cy="980100"/>
          </a:xfrm>
          <a:prstGeom prst="straightConnector1">
            <a:avLst/>
          </a:prstGeom>
          <a:noFill/>
          <a:ln w="19050" cap="flat" cmpd="sng">
            <a:solidFill>
              <a:srgbClr val="4285F4"/>
            </a:solidFill>
            <a:prstDash val="solid"/>
            <a:round/>
            <a:headEnd type="none" w="med" len="med"/>
            <a:tailEnd type="stealth" w="med" len="med"/>
          </a:ln>
        </p:spPr>
      </p:cxnSp>
      <p:sp>
        <p:nvSpPr>
          <p:cNvPr id="461" name="Google Shape;461;p48"/>
          <p:cNvSpPr txBox="1"/>
          <p:nvPr/>
        </p:nvSpPr>
        <p:spPr>
          <a:xfrm>
            <a:off x="3660275" y="3226981"/>
            <a:ext cx="1073100" cy="39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434343"/>
                </a:solidFill>
                <a:latin typeface="Roboto"/>
                <a:ea typeface="Roboto"/>
                <a:cs typeface="Roboto"/>
                <a:sym typeface="Roboto"/>
              </a:rPr>
              <a:t>TLS certs to Envoys</a:t>
            </a:r>
            <a:endParaRPr sz="900">
              <a:solidFill>
                <a:srgbClr val="434343"/>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9"/>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Life of a request in the mesh</a:t>
            </a:r>
            <a:endParaRPr/>
          </a:p>
        </p:txBody>
      </p:sp>
      <p:sp>
        <p:nvSpPr>
          <p:cNvPr id="467" name="Google Shape;467;p49"/>
          <p:cNvSpPr txBox="1"/>
          <p:nvPr/>
        </p:nvSpPr>
        <p:spPr>
          <a:xfrm>
            <a:off x="4731300" y="1000075"/>
            <a:ext cx="4351200" cy="288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a:ea typeface="Roboto"/>
                <a:cs typeface="Roboto"/>
                <a:sym typeface="Roboto"/>
              </a:rPr>
              <a:t>Service A places a call to service B.</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Client-side Envoy intercepts the call.</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Envoy consults config to know how/where to route call to service B (including any dynamic routing rules).</a:t>
            </a:r>
            <a:endParaRPr>
              <a:latin typeface="Roboto"/>
              <a:ea typeface="Roboto"/>
              <a:cs typeface="Roboto"/>
              <a:sym typeface="Roboto"/>
            </a:endParaRPr>
          </a:p>
          <a:p>
            <a:pPr marL="0" lvl="0" indent="0" algn="l" rtl="0">
              <a:lnSpc>
                <a:spcPct val="115000"/>
              </a:lnSpc>
              <a:spcBef>
                <a:spcPts val="1000"/>
              </a:spcBef>
              <a:spcAft>
                <a:spcPts val="0"/>
              </a:spcAft>
              <a:buNone/>
            </a:pPr>
            <a:endParaRPr>
              <a:solidFill>
                <a:srgbClr val="434343"/>
              </a:solidFill>
              <a:latin typeface="Roboto"/>
              <a:ea typeface="Roboto"/>
              <a:cs typeface="Roboto"/>
              <a:sym typeface="Roboto"/>
            </a:endParaRPr>
          </a:p>
        </p:txBody>
      </p:sp>
      <p:sp>
        <p:nvSpPr>
          <p:cNvPr id="468" name="Google Shape;468;p49"/>
          <p:cNvSpPr/>
          <p:nvPr/>
        </p:nvSpPr>
        <p:spPr>
          <a:xfrm>
            <a:off x="3081201" y="774551"/>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469" name="Google Shape;469;p49"/>
          <p:cNvSpPr/>
          <p:nvPr/>
        </p:nvSpPr>
        <p:spPr>
          <a:xfrm>
            <a:off x="803177" y="765738"/>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470" name="Google Shape;470;p49"/>
          <p:cNvSpPr/>
          <p:nvPr/>
        </p:nvSpPr>
        <p:spPr>
          <a:xfrm>
            <a:off x="1920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Mixer</a:t>
            </a:r>
            <a:endParaRPr sz="1200" b="0" i="0" u="none" strike="noStrike" cap="none">
              <a:solidFill>
                <a:srgbClr val="212121"/>
              </a:solidFill>
              <a:latin typeface="Roboto"/>
              <a:ea typeface="Roboto"/>
              <a:cs typeface="Roboto"/>
              <a:sym typeface="Roboto"/>
            </a:endParaRPr>
          </a:p>
        </p:txBody>
      </p:sp>
      <p:sp>
        <p:nvSpPr>
          <p:cNvPr id="471" name="Google Shape;471;p49"/>
          <p:cNvSpPr/>
          <p:nvPr/>
        </p:nvSpPr>
        <p:spPr>
          <a:xfrm>
            <a:off x="758989" y="721550"/>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472" name="Google Shape;472;p49"/>
          <p:cNvGrpSpPr/>
          <p:nvPr/>
        </p:nvGrpSpPr>
        <p:grpSpPr>
          <a:xfrm>
            <a:off x="861919" y="838468"/>
            <a:ext cx="868660" cy="247248"/>
            <a:chOff x="3471866" y="2456996"/>
            <a:chExt cx="989700" cy="281700"/>
          </a:xfrm>
        </p:grpSpPr>
        <p:sp>
          <p:nvSpPr>
            <p:cNvPr id="473" name="Google Shape;473;p49"/>
            <p:cNvSpPr/>
            <p:nvPr/>
          </p:nvSpPr>
          <p:spPr>
            <a:xfrm>
              <a:off x="3471866" y="2456996"/>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A</a:t>
              </a:r>
              <a:endParaRPr sz="1000" b="0" i="0" u="none" strike="noStrike" cap="none">
                <a:solidFill>
                  <a:srgbClr val="212121"/>
                </a:solidFill>
                <a:latin typeface="Roboto"/>
                <a:ea typeface="Roboto"/>
                <a:cs typeface="Roboto"/>
                <a:sym typeface="Roboto"/>
              </a:endParaRPr>
            </a:p>
          </p:txBody>
        </p:sp>
        <p:pic>
          <p:nvPicPr>
            <p:cNvPr id="474" name="Google Shape;474;p49"/>
            <p:cNvPicPr preferRelativeResize="0"/>
            <p:nvPr/>
          </p:nvPicPr>
          <p:blipFill rotWithShape="1">
            <a:blip r:embed="rId3">
              <a:alphaModFix/>
            </a:blip>
            <a:srcRect/>
            <a:stretch/>
          </p:blipFill>
          <p:spPr>
            <a:xfrm>
              <a:off x="3520340" y="2496274"/>
              <a:ext cx="203100" cy="203100"/>
            </a:xfrm>
            <a:prstGeom prst="rect">
              <a:avLst/>
            </a:prstGeom>
            <a:noFill/>
            <a:ln>
              <a:noFill/>
            </a:ln>
          </p:spPr>
        </p:pic>
      </p:grpSp>
      <p:sp>
        <p:nvSpPr>
          <p:cNvPr id="475" name="Google Shape;475;p49"/>
          <p:cNvSpPr/>
          <p:nvPr/>
        </p:nvSpPr>
        <p:spPr>
          <a:xfrm>
            <a:off x="3037013" y="721525"/>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476" name="Google Shape;476;p49"/>
          <p:cNvGrpSpPr/>
          <p:nvPr/>
        </p:nvGrpSpPr>
        <p:grpSpPr>
          <a:xfrm>
            <a:off x="3138969" y="838486"/>
            <a:ext cx="868660" cy="247248"/>
            <a:chOff x="3471866" y="2430005"/>
            <a:chExt cx="989700" cy="281700"/>
          </a:xfrm>
        </p:grpSpPr>
        <p:sp>
          <p:nvSpPr>
            <p:cNvPr id="477" name="Google Shape;477;p49"/>
            <p:cNvSpPr/>
            <p:nvPr/>
          </p:nvSpPr>
          <p:spPr>
            <a:xfrm>
              <a:off x="3471866" y="2430005"/>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B</a:t>
              </a:r>
              <a:endParaRPr sz="1000" b="0" i="0" u="none" strike="noStrike" cap="none">
                <a:solidFill>
                  <a:srgbClr val="212121"/>
                </a:solidFill>
                <a:latin typeface="Roboto"/>
                <a:ea typeface="Roboto"/>
                <a:cs typeface="Roboto"/>
                <a:sym typeface="Roboto"/>
              </a:endParaRPr>
            </a:p>
          </p:txBody>
        </p:sp>
        <p:pic>
          <p:nvPicPr>
            <p:cNvPr id="478" name="Google Shape;478;p49"/>
            <p:cNvPicPr preferRelativeResize="0"/>
            <p:nvPr/>
          </p:nvPicPr>
          <p:blipFill rotWithShape="1">
            <a:blip r:embed="rId3">
              <a:alphaModFix/>
            </a:blip>
            <a:srcRect/>
            <a:stretch/>
          </p:blipFill>
          <p:spPr>
            <a:xfrm>
              <a:off x="3520340" y="2469283"/>
              <a:ext cx="203100" cy="203100"/>
            </a:xfrm>
            <a:prstGeom prst="rect">
              <a:avLst/>
            </a:prstGeom>
            <a:noFill/>
            <a:ln>
              <a:noFill/>
            </a:ln>
          </p:spPr>
        </p:pic>
      </p:grpSp>
      <p:grpSp>
        <p:nvGrpSpPr>
          <p:cNvPr id="479" name="Google Shape;479;p49"/>
          <p:cNvGrpSpPr/>
          <p:nvPr/>
        </p:nvGrpSpPr>
        <p:grpSpPr>
          <a:xfrm>
            <a:off x="861957" y="1475086"/>
            <a:ext cx="868577" cy="247126"/>
            <a:chOff x="3027125" y="2882313"/>
            <a:chExt cx="1397100" cy="397500"/>
          </a:xfrm>
        </p:grpSpPr>
        <p:sp>
          <p:nvSpPr>
            <p:cNvPr id="480" name="Google Shape;480;p49"/>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481" name="Google Shape;481;p49"/>
            <p:cNvPicPr preferRelativeResize="0"/>
            <p:nvPr/>
          </p:nvPicPr>
          <p:blipFill>
            <a:blip r:embed="rId4">
              <a:alphaModFix/>
            </a:blip>
            <a:stretch>
              <a:fillRect/>
            </a:stretch>
          </p:blipFill>
          <p:spPr>
            <a:xfrm>
              <a:off x="3096250" y="2951938"/>
              <a:ext cx="258400" cy="258400"/>
            </a:xfrm>
            <a:prstGeom prst="rect">
              <a:avLst/>
            </a:prstGeom>
            <a:noFill/>
            <a:ln>
              <a:noFill/>
            </a:ln>
          </p:spPr>
        </p:pic>
      </p:grpSp>
      <p:grpSp>
        <p:nvGrpSpPr>
          <p:cNvPr id="482" name="Google Shape;482;p49"/>
          <p:cNvGrpSpPr/>
          <p:nvPr/>
        </p:nvGrpSpPr>
        <p:grpSpPr>
          <a:xfrm>
            <a:off x="3137320" y="1475086"/>
            <a:ext cx="868577" cy="247126"/>
            <a:chOff x="3027125" y="2882313"/>
            <a:chExt cx="1397100" cy="397500"/>
          </a:xfrm>
        </p:grpSpPr>
        <p:sp>
          <p:nvSpPr>
            <p:cNvPr id="483" name="Google Shape;483;p49"/>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484" name="Google Shape;484;p49"/>
            <p:cNvPicPr preferRelativeResize="0"/>
            <p:nvPr/>
          </p:nvPicPr>
          <p:blipFill>
            <a:blip r:embed="rId4">
              <a:alphaModFix/>
            </a:blip>
            <a:stretch>
              <a:fillRect/>
            </a:stretch>
          </p:blipFill>
          <p:spPr>
            <a:xfrm>
              <a:off x="3096250" y="2951938"/>
              <a:ext cx="258400" cy="258400"/>
            </a:xfrm>
            <a:prstGeom prst="rect">
              <a:avLst/>
            </a:prstGeom>
            <a:noFill/>
            <a:ln>
              <a:noFill/>
            </a:ln>
          </p:spPr>
        </p:pic>
      </p:grpSp>
      <p:pic>
        <p:nvPicPr>
          <p:cNvPr id="485" name="Google Shape;485;p49"/>
          <p:cNvPicPr preferRelativeResize="0"/>
          <p:nvPr/>
        </p:nvPicPr>
        <p:blipFill>
          <a:blip r:embed="rId5">
            <a:alphaModFix/>
          </a:blip>
          <a:stretch>
            <a:fillRect/>
          </a:stretch>
        </p:blipFill>
        <p:spPr>
          <a:xfrm>
            <a:off x="1929438" y="2777436"/>
            <a:ext cx="260268" cy="247250"/>
          </a:xfrm>
          <a:prstGeom prst="rect">
            <a:avLst/>
          </a:prstGeom>
          <a:noFill/>
          <a:ln>
            <a:noFill/>
          </a:ln>
        </p:spPr>
      </p:pic>
      <p:cxnSp>
        <p:nvCxnSpPr>
          <p:cNvPr id="486" name="Google Shape;486;p49"/>
          <p:cNvCxnSpPr>
            <a:stCxn id="473" idx="2"/>
            <a:endCxn id="480" idx="0"/>
          </p:cNvCxnSpPr>
          <p:nvPr/>
        </p:nvCxnSpPr>
        <p:spPr>
          <a:xfrm rot="-5400000" flipH="1">
            <a:off x="1101849" y="1280117"/>
            <a:ext cx="389400" cy="600"/>
          </a:xfrm>
          <a:prstGeom prst="bentConnector3">
            <a:avLst>
              <a:gd name="adj1" fmla="val 49996"/>
            </a:avLst>
          </a:prstGeom>
          <a:noFill/>
          <a:ln w="19050" cap="flat" cmpd="sng">
            <a:solidFill>
              <a:srgbClr val="4284F3"/>
            </a:solidFill>
            <a:prstDash val="solid"/>
            <a:round/>
            <a:headEnd type="none" w="sm" len="sm"/>
            <a:tailEnd type="triangle" w="sm" len="sm"/>
          </a:ln>
        </p:spPr>
      </p:cxnSp>
      <p:sp>
        <p:nvSpPr>
          <p:cNvPr id="487" name="Google Shape;487;p49"/>
          <p:cNvSpPr/>
          <p:nvPr/>
        </p:nvSpPr>
        <p:spPr>
          <a:xfrm>
            <a:off x="754425" y="271115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Pilot</a:t>
            </a:r>
            <a:endParaRPr sz="1200" b="0" i="0" u="none" strike="noStrike" cap="none">
              <a:solidFill>
                <a:srgbClr val="212121"/>
              </a:solidFill>
              <a:latin typeface="Roboto"/>
              <a:ea typeface="Roboto"/>
              <a:cs typeface="Roboto"/>
              <a:sym typeface="Roboto"/>
            </a:endParaRPr>
          </a:p>
        </p:txBody>
      </p:sp>
      <p:pic>
        <p:nvPicPr>
          <p:cNvPr id="488" name="Google Shape;488;p49"/>
          <p:cNvPicPr preferRelativeResize="0"/>
          <p:nvPr/>
        </p:nvPicPr>
        <p:blipFill>
          <a:blip r:embed="rId5">
            <a:alphaModFix/>
          </a:blip>
          <a:stretch>
            <a:fillRect/>
          </a:stretch>
        </p:blipFill>
        <p:spPr>
          <a:xfrm>
            <a:off x="763263" y="2786273"/>
            <a:ext cx="260268" cy="247250"/>
          </a:xfrm>
          <a:prstGeom prst="rect">
            <a:avLst/>
          </a:prstGeom>
          <a:noFill/>
          <a:ln>
            <a:noFill/>
          </a:ln>
        </p:spPr>
      </p:pic>
      <p:sp>
        <p:nvSpPr>
          <p:cNvPr id="489" name="Google Shape;489;p49"/>
          <p:cNvSpPr/>
          <p:nvPr/>
        </p:nvSpPr>
        <p:spPr>
          <a:xfrm>
            <a:off x="3063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Citadel</a:t>
            </a:r>
            <a:endParaRPr sz="1200" b="0" i="0" u="none" strike="noStrike" cap="none">
              <a:solidFill>
                <a:srgbClr val="212121"/>
              </a:solidFill>
              <a:latin typeface="Roboto"/>
              <a:ea typeface="Roboto"/>
              <a:cs typeface="Roboto"/>
              <a:sym typeface="Roboto"/>
            </a:endParaRPr>
          </a:p>
        </p:txBody>
      </p:sp>
      <p:pic>
        <p:nvPicPr>
          <p:cNvPr id="490" name="Google Shape;490;p49"/>
          <p:cNvPicPr preferRelativeResize="0"/>
          <p:nvPr/>
        </p:nvPicPr>
        <p:blipFill>
          <a:blip r:embed="rId5">
            <a:alphaModFix/>
          </a:blip>
          <a:stretch>
            <a:fillRect/>
          </a:stretch>
        </p:blipFill>
        <p:spPr>
          <a:xfrm>
            <a:off x="3072438" y="2777436"/>
            <a:ext cx="260268" cy="247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2"/>
          <p:cNvSpPr txBox="1">
            <a:spLocks noGrp="1"/>
          </p:cNvSpPr>
          <p:nvPr>
            <p:ph type="title"/>
          </p:nvPr>
        </p:nvSpPr>
        <p:spPr>
          <a:xfrm>
            <a:off x="457201" y="247650"/>
            <a:ext cx="7578600" cy="609600"/>
          </a:xfrm>
          <a:prstGeom prst="rect">
            <a:avLst/>
          </a:prstGeom>
          <a:noFill/>
          <a:ln>
            <a:noFill/>
          </a:ln>
        </p:spPr>
        <p:txBody>
          <a:bodyPr spcFirstLastPara="1" wrap="square" lIns="0" tIns="0" rIns="0" bIns="0" anchor="b" anchorCtr="0">
            <a:noAutofit/>
          </a:bodyPr>
          <a:lstStyle/>
          <a:p>
            <a:pPr marL="0" marR="0" lvl="0" indent="0" algn="l" rtl="0">
              <a:lnSpc>
                <a:spcPct val="90000"/>
              </a:lnSpc>
              <a:spcBef>
                <a:spcPts val="0"/>
              </a:spcBef>
              <a:spcAft>
                <a:spcPts val="0"/>
              </a:spcAft>
              <a:buClr>
                <a:srgbClr val="CE171F"/>
              </a:buClr>
              <a:buSzPts val="2100"/>
              <a:buFont typeface="Arial"/>
              <a:buNone/>
            </a:pPr>
            <a:endParaRPr sz="2100" b="1" i="0" u="none" strike="noStrike" cap="none">
              <a:solidFill>
                <a:srgbClr val="CE171F"/>
              </a:solidFill>
              <a:latin typeface="Arial"/>
              <a:ea typeface="Arial"/>
              <a:cs typeface="Arial"/>
              <a:sym typeface="Arial"/>
            </a:endParaRPr>
          </a:p>
        </p:txBody>
      </p:sp>
      <p:sp>
        <p:nvSpPr>
          <p:cNvPr id="194" name="Google Shape;194;p32"/>
          <p:cNvSpPr txBox="1">
            <a:spLocks noGrp="1"/>
          </p:cNvSpPr>
          <p:nvPr>
            <p:ph type="body" idx="1"/>
          </p:nvPr>
        </p:nvSpPr>
        <p:spPr>
          <a:xfrm>
            <a:off x="457201" y="1028699"/>
            <a:ext cx="7812600" cy="3747600"/>
          </a:xfrm>
          <a:prstGeom prst="rect">
            <a:avLst/>
          </a:prstGeom>
          <a:noFill/>
          <a:ln>
            <a:noFill/>
          </a:ln>
        </p:spPr>
        <p:txBody>
          <a:bodyPr spcFirstLastPara="1" wrap="square" lIns="0" tIns="0" rIns="0" bIns="0" anchor="t" anchorCtr="0">
            <a:noAutofit/>
          </a:bodyPr>
          <a:lstStyle/>
          <a:p>
            <a:pPr marL="342900" marR="0" lvl="0" indent="-260350" algn="l" rtl="0">
              <a:lnSpc>
                <a:spcPct val="90000"/>
              </a:lnSpc>
              <a:spcBef>
                <a:spcPts val="0"/>
              </a:spcBef>
              <a:spcAft>
                <a:spcPts val="0"/>
              </a:spcAft>
              <a:buClr>
                <a:schemeClr val="dk1"/>
              </a:buClr>
              <a:buSzPts val="1500"/>
              <a:buFont typeface="Arial"/>
              <a:buChar char="•"/>
            </a:pPr>
            <a:r>
              <a:rPr lang="en"/>
              <a:t>Present the problems we’re trying to solve</a:t>
            </a:r>
            <a:endParaRPr/>
          </a:p>
          <a:p>
            <a:pPr marL="342900" marR="0" lvl="0" indent="-254000" algn="l" rtl="0">
              <a:lnSpc>
                <a:spcPct val="90000"/>
              </a:lnSpc>
              <a:spcBef>
                <a:spcPts val="0"/>
              </a:spcBef>
              <a:spcAft>
                <a:spcPts val="0"/>
              </a:spcAft>
              <a:buSzPts val="1400"/>
              <a:buChar char="•"/>
            </a:pPr>
            <a:r>
              <a:rPr lang="en"/>
              <a:t>Very brief architectural overview</a:t>
            </a:r>
            <a:endParaRPr/>
          </a:p>
          <a:p>
            <a:pPr marL="342900" marR="0" lvl="0" indent="-254000" algn="l" rtl="0">
              <a:lnSpc>
                <a:spcPct val="90000"/>
              </a:lnSpc>
              <a:spcBef>
                <a:spcPts val="0"/>
              </a:spcBef>
              <a:spcAft>
                <a:spcPts val="0"/>
              </a:spcAft>
              <a:buSzPts val="1400"/>
              <a:buChar char="•"/>
            </a:pPr>
            <a:r>
              <a:rPr lang="en"/>
              <a:t>Status</a:t>
            </a:r>
            <a:endParaRPr/>
          </a:p>
        </p:txBody>
      </p:sp>
      <p:pic>
        <p:nvPicPr>
          <p:cNvPr id="195" name="Google Shape;195;p32" descr="격자 무늬의, 바퀴 달린 쟁반, ..."/>
          <p:cNvPicPr preferRelativeResize="0"/>
          <p:nvPr/>
        </p:nvPicPr>
        <p:blipFill rotWithShape="1">
          <a:blip r:embed="rId3">
            <a:alphaModFix/>
          </a:blip>
          <a:srcRect l="18828" t="6122" r="5465" b="-8676"/>
          <a:stretch/>
        </p:blipFill>
        <p:spPr>
          <a:xfrm flipH="1">
            <a:off x="0" y="-122213"/>
            <a:ext cx="10154587" cy="5880074"/>
          </a:xfrm>
          <a:prstGeom prst="rect">
            <a:avLst/>
          </a:prstGeom>
          <a:noFill/>
          <a:ln>
            <a:noFill/>
          </a:ln>
        </p:spPr>
      </p:pic>
      <p:sp>
        <p:nvSpPr>
          <p:cNvPr id="196" name="Google Shape;196;p32"/>
          <p:cNvSpPr txBox="1"/>
          <p:nvPr/>
        </p:nvSpPr>
        <p:spPr>
          <a:xfrm>
            <a:off x="1480838" y="1935225"/>
            <a:ext cx="6182400" cy="1273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en" sz="7200">
                <a:solidFill>
                  <a:srgbClr val="FFFFFF"/>
                </a:solidFill>
              </a:rPr>
              <a:t>Service Mesh</a:t>
            </a:r>
            <a:endParaRPr sz="7200">
              <a:solidFill>
                <a:srgbClr val="FFFFFF"/>
              </a:solidFill>
            </a:endParaRPr>
          </a:p>
        </p:txBody>
      </p:sp>
      <p:sp>
        <p:nvSpPr>
          <p:cNvPr id="197" name="Google Shape;197;p32"/>
          <p:cNvSpPr txBox="1"/>
          <p:nvPr/>
        </p:nvSpPr>
        <p:spPr>
          <a:xfrm>
            <a:off x="6121275" y="3126844"/>
            <a:ext cx="5866800" cy="6846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endParaRPr/>
          </a:p>
        </p:txBody>
      </p:sp>
      <p:sp>
        <p:nvSpPr>
          <p:cNvPr id="198" name="Google Shape;198;p32"/>
          <p:cNvSpPr txBox="1"/>
          <p:nvPr/>
        </p:nvSpPr>
        <p:spPr>
          <a:xfrm>
            <a:off x="7207163" y="1935225"/>
            <a:ext cx="6182400" cy="1273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en" sz="7200">
                <a:solidFill>
                  <a:srgbClr val="FFFFFF"/>
                </a:solidFill>
              </a:rPr>
              <a:t>???</a:t>
            </a:r>
            <a:endParaRPr sz="7200">
              <a:solidFill>
                <a:srgbClr val="FFFFFF"/>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
                                        </p:tgtEl>
                                        <p:attrNameLst>
                                          <p:attrName>style.visibility</p:attrName>
                                        </p:attrNameLst>
                                      </p:cBhvr>
                                      <p:to>
                                        <p:strVal val="visible"/>
                                      </p:to>
                                    </p:set>
                                    <p:animEffect transition="in" filter="fade">
                                      <p:cBhvr>
                                        <p:cTn id="7" dur="1000"/>
                                        <p:tgtEl>
                                          <p:spTgt spid="1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5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Life of a request in the mesh</a:t>
            </a:r>
            <a:endParaRPr/>
          </a:p>
        </p:txBody>
      </p:sp>
      <p:sp>
        <p:nvSpPr>
          <p:cNvPr id="496" name="Google Shape;496;p50"/>
          <p:cNvSpPr txBox="1"/>
          <p:nvPr/>
        </p:nvSpPr>
        <p:spPr>
          <a:xfrm>
            <a:off x="4731300" y="1000075"/>
            <a:ext cx="4351200" cy="288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
                <a:solidFill>
                  <a:srgbClr val="434343"/>
                </a:solidFill>
                <a:latin typeface="Roboto"/>
                <a:ea typeface="Roboto"/>
                <a:cs typeface="Roboto"/>
                <a:sym typeface="Roboto"/>
              </a:rPr>
              <a:t>Envoy forwards request to appropriate instance of service B. There, the Envoy proxy deployed with the service intercepts the call.</a:t>
            </a:r>
            <a:endParaRPr>
              <a:solidFill>
                <a:srgbClr val="434343"/>
              </a:solidFill>
              <a:latin typeface="Roboto"/>
              <a:ea typeface="Roboto"/>
              <a:cs typeface="Roboto"/>
              <a:sym typeface="Roboto"/>
            </a:endParaRPr>
          </a:p>
          <a:p>
            <a:pPr marL="0" lvl="0" indent="0" algn="l" rtl="0">
              <a:lnSpc>
                <a:spcPct val="115000"/>
              </a:lnSpc>
              <a:spcBef>
                <a:spcPts val="1000"/>
              </a:spcBef>
              <a:spcAft>
                <a:spcPts val="0"/>
              </a:spcAft>
              <a:buNone/>
            </a:pPr>
            <a:endParaRPr>
              <a:solidFill>
                <a:srgbClr val="434343"/>
              </a:solidFill>
              <a:latin typeface="Roboto"/>
              <a:ea typeface="Roboto"/>
              <a:cs typeface="Roboto"/>
              <a:sym typeface="Roboto"/>
            </a:endParaRPr>
          </a:p>
          <a:p>
            <a:pPr marL="0" lvl="0" indent="0" algn="l" rtl="0">
              <a:lnSpc>
                <a:spcPct val="115000"/>
              </a:lnSpc>
              <a:spcBef>
                <a:spcPts val="1000"/>
              </a:spcBef>
              <a:spcAft>
                <a:spcPts val="0"/>
              </a:spcAft>
              <a:buNone/>
            </a:pPr>
            <a:endParaRPr>
              <a:solidFill>
                <a:srgbClr val="434343"/>
              </a:solidFill>
              <a:latin typeface="Roboto"/>
              <a:ea typeface="Roboto"/>
              <a:cs typeface="Roboto"/>
              <a:sym typeface="Roboto"/>
            </a:endParaRPr>
          </a:p>
        </p:txBody>
      </p:sp>
      <p:sp>
        <p:nvSpPr>
          <p:cNvPr id="497" name="Google Shape;497;p50"/>
          <p:cNvSpPr/>
          <p:nvPr/>
        </p:nvSpPr>
        <p:spPr>
          <a:xfrm>
            <a:off x="3081201" y="774551"/>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498" name="Google Shape;498;p50"/>
          <p:cNvSpPr/>
          <p:nvPr/>
        </p:nvSpPr>
        <p:spPr>
          <a:xfrm>
            <a:off x="803177" y="765738"/>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499" name="Google Shape;499;p50"/>
          <p:cNvSpPr/>
          <p:nvPr/>
        </p:nvSpPr>
        <p:spPr>
          <a:xfrm>
            <a:off x="1920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Mixer</a:t>
            </a:r>
            <a:endParaRPr sz="1200" b="0" i="0" u="none" strike="noStrike" cap="none">
              <a:solidFill>
                <a:srgbClr val="212121"/>
              </a:solidFill>
              <a:latin typeface="Roboto"/>
              <a:ea typeface="Roboto"/>
              <a:cs typeface="Roboto"/>
              <a:sym typeface="Roboto"/>
            </a:endParaRPr>
          </a:p>
        </p:txBody>
      </p:sp>
      <p:sp>
        <p:nvSpPr>
          <p:cNvPr id="500" name="Google Shape;500;p50"/>
          <p:cNvSpPr/>
          <p:nvPr/>
        </p:nvSpPr>
        <p:spPr>
          <a:xfrm>
            <a:off x="758989" y="721550"/>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501" name="Google Shape;501;p50"/>
          <p:cNvGrpSpPr/>
          <p:nvPr/>
        </p:nvGrpSpPr>
        <p:grpSpPr>
          <a:xfrm>
            <a:off x="861919" y="838468"/>
            <a:ext cx="868660" cy="247248"/>
            <a:chOff x="3471866" y="2456996"/>
            <a:chExt cx="989700" cy="281700"/>
          </a:xfrm>
        </p:grpSpPr>
        <p:sp>
          <p:nvSpPr>
            <p:cNvPr id="502" name="Google Shape;502;p50"/>
            <p:cNvSpPr/>
            <p:nvPr/>
          </p:nvSpPr>
          <p:spPr>
            <a:xfrm>
              <a:off x="3471866" y="2456996"/>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A</a:t>
              </a:r>
              <a:endParaRPr sz="1000" b="0" i="0" u="none" strike="noStrike" cap="none">
                <a:solidFill>
                  <a:srgbClr val="212121"/>
                </a:solidFill>
                <a:latin typeface="Roboto"/>
                <a:ea typeface="Roboto"/>
                <a:cs typeface="Roboto"/>
                <a:sym typeface="Roboto"/>
              </a:endParaRPr>
            </a:p>
          </p:txBody>
        </p:sp>
        <p:pic>
          <p:nvPicPr>
            <p:cNvPr id="503" name="Google Shape;503;p50"/>
            <p:cNvPicPr preferRelativeResize="0"/>
            <p:nvPr/>
          </p:nvPicPr>
          <p:blipFill rotWithShape="1">
            <a:blip r:embed="rId3">
              <a:alphaModFix/>
            </a:blip>
            <a:srcRect/>
            <a:stretch/>
          </p:blipFill>
          <p:spPr>
            <a:xfrm>
              <a:off x="3520340" y="2496274"/>
              <a:ext cx="203100" cy="203100"/>
            </a:xfrm>
            <a:prstGeom prst="rect">
              <a:avLst/>
            </a:prstGeom>
            <a:noFill/>
            <a:ln>
              <a:noFill/>
            </a:ln>
          </p:spPr>
        </p:pic>
      </p:grpSp>
      <p:sp>
        <p:nvSpPr>
          <p:cNvPr id="504" name="Google Shape;504;p50"/>
          <p:cNvSpPr/>
          <p:nvPr/>
        </p:nvSpPr>
        <p:spPr>
          <a:xfrm>
            <a:off x="3037013" y="721525"/>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505" name="Google Shape;505;p50"/>
          <p:cNvGrpSpPr/>
          <p:nvPr/>
        </p:nvGrpSpPr>
        <p:grpSpPr>
          <a:xfrm>
            <a:off x="3138969" y="838486"/>
            <a:ext cx="868660" cy="247248"/>
            <a:chOff x="3471866" y="2430005"/>
            <a:chExt cx="989700" cy="281700"/>
          </a:xfrm>
        </p:grpSpPr>
        <p:sp>
          <p:nvSpPr>
            <p:cNvPr id="506" name="Google Shape;506;p50"/>
            <p:cNvSpPr/>
            <p:nvPr/>
          </p:nvSpPr>
          <p:spPr>
            <a:xfrm>
              <a:off x="3471866" y="2430005"/>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B</a:t>
              </a:r>
              <a:endParaRPr sz="1000" b="0" i="0" u="none" strike="noStrike" cap="none">
                <a:solidFill>
                  <a:srgbClr val="212121"/>
                </a:solidFill>
                <a:latin typeface="Roboto"/>
                <a:ea typeface="Roboto"/>
                <a:cs typeface="Roboto"/>
                <a:sym typeface="Roboto"/>
              </a:endParaRPr>
            </a:p>
          </p:txBody>
        </p:sp>
        <p:pic>
          <p:nvPicPr>
            <p:cNvPr id="507" name="Google Shape;507;p50"/>
            <p:cNvPicPr preferRelativeResize="0"/>
            <p:nvPr/>
          </p:nvPicPr>
          <p:blipFill rotWithShape="1">
            <a:blip r:embed="rId3">
              <a:alphaModFix/>
            </a:blip>
            <a:srcRect/>
            <a:stretch/>
          </p:blipFill>
          <p:spPr>
            <a:xfrm>
              <a:off x="3520340" y="2469283"/>
              <a:ext cx="203100" cy="203100"/>
            </a:xfrm>
            <a:prstGeom prst="rect">
              <a:avLst/>
            </a:prstGeom>
            <a:noFill/>
            <a:ln>
              <a:noFill/>
            </a:ln>
          </p:spPr>
        </p:pic>
      </p:grpSp>
      <p:cxnSp>
        <p:nvCxnSpPr>
          <p:cNvPr id="508" name="Google Shape;508;p50"/>
          <p:cNvCxnSpPr>
            <a:stCxn id="509" idx="3"/>
            <a:endCxn id="510" idx="1"/>
          </p:cNvCxnSpPr>
          <p:nvPr/>
        </p:nvCxnSpPr>
        <p:spPr>
          <a:xfrm>
            <a:off x="1730534" y="1598649"/>
            <a:ext cx="1406700" cy="600"/>
          </a:xfrm>
          <a:prstGeom prst="bentConnector3">
            <a:avLst>
              <a:gd name="adj1" fmla="val 50003"/>
            </a:avLst>
          </a:prstGeom>
          <a:noFill/>
          <a:ln w="19050" cap="flat" cmpd="sng">
            <a:solidFill>
              <a:srgbClr val="4284F3"/>
            </a:solidFill>
            <a:prstDash val="solid"/>
            <a:round/>
            <a:headEnd type="none" w="sm" len="sm"/>
            <a:tailEnd type="triangle" w="sm" len="sm"/>
          </a:ln>
        </p:spPr>
      </p:cxnSp>
      <p:grpSp>
        <p:nvGrpSpPr>
          <p:cNvPr id="511" name="Google Shape;511;p50"/>
          <p:cNvGrpSpPr/>
          <p:nvPr/>
        </p:nvGrpSpPr>
        <p:grpSpPr>
          <a:xfrm>
            <a:off x="861957" y="1475086"/>
            <a:ext cx="868577" cy="247126"/>
            <a:chOff x="3027125" y="2882313"/>
            <a:chExt cx="1397100" cy="397500"/>
          </a:xfrm>
        </p:grpSpPr>
        <p:sp>
          <p:nvSpPr>
            <p:cNvPr id="509" name="Google Shape;509;p50"/>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512" name="Google Shape;512;p50"/>
            <p:cNvPicPr preferRelativeResize="0"/>
            <p:nvPr/>
          </p:nvPicPr>
          <p:blipFill>
            <a:blip r:embed="rId4">
              <a:alphaModFix/>
            </a:blip>
            <a:stretch>
              <a:fillRect/>
            </a:stretch>
          </p:blipFill>
          <p:spPr>
            <a:xfrm>
              <a:off x="3096250" y="2951938"/>
              <a:ext cx="258400" cy="258400"/>
            </a:xfrm>
            <a:prstGeom prst="rect">
              <a:avLst/>
            </a:prstGeom>
            <a:noFill/>
            <a:ln>
              <a:noFill/>
            </a:ln>
          </p:spPr>
        </p:pic>
      </p:grpSp>
      <p:grpSp>
        <p:nvGrpSpPr>
          <p:cNvPr id="513" name="Google Shape;513;p50"/>
          <p:cNvGrpSpPr/>
          <p:nvPr/>
        </p:nvGrpSpPr>
        <p:grpSpPr>
          <a:xfrm>
            <a:off x="3137320" y="1475086"/>
            <a:ext cx="868577" cy="247126"/>
            <a:chOff x="3027125" y="2882313"/>
            <a:chExt cx="1397100" cy="397500"/>
          </a:xfrm>
        </p:grpSpPr>
        <p:sp>
          <p:nvSpPr>
            <p:cNvPr id="510" name="Google Shape;510;p50"/>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514" name="Google Shape;514;p50"/>
            <p:cNvPicPr preferRelativeResize="0"/>
            <p:nvPr/>
          </p:nvPicPr>
          <p:blipFill>
            <a:blip r:embed="rId4">
              <a:alphaModFix/>
            </a:blip>
            <a:stretch>
              <a:fillRect/>
            </a:stretch>
          </p:blipFill>
          <p:spPr>
            <a:xfrm>
              <a:off x="3096250" y="2951938"/>
              <a:ext cx="258400" cy="258400"/>
            </a:xfrm>
            <a:prstGeom prst="rect">
              <a:avLst/>
            </a:prstGeom>
            <a:noFill/>
            <a:ln>
              <a:noFill/>
            </a:ln>
          </p:spPr>
        </p:pic>
      </p:grpSp>
      <p:pic>
        <p:nvPicPr>
          <p:cNvPr id="515" name="Google Shape;515;p50"/>
          <p:cNvPicPr preferRelativeResize="0"/>
          <p:nvPr/>
        </p:nvPicPr>
        <p:blipFill>
          <a:blip r:embed="rId5">
            <a:alphaModFix/>
          </a:blip>
          <a:stretch>
            <a:fillRect/>
          </a:stretch>
        </p:blipFill>
        <p:spPr>
          <a:xfrm>
            <a:off x="1929438" y="2777436"/>
            <a:ext cx="260268" cy="247250"/>
          </a:xfrm>
          <a:prstGeom prst="rect">
            <a:avLst/>
          </a:prstGeom>
          <a:noFill/>
          <a:ln>
            <a:noFill/>
          </a:ln>
        </p:spPr>
      </p:pic>
      <p:sp>
        <p:nvSpPr>
          <p:cNvPr id="516" name="Google Shape;516;p50"/>
          <p:cNvSpPr/>
          <p:nvPr/>
        </p:nvSpPr>
        <p:spPr>
          <a:xfrm>
            <a:off x="754425" y="271115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Pilot</a:t>
            </a:r>
            <a:endParaRPr sz="1200" b="0" i="0" u="none" strike="noStrike" cap="none">
              <a:solidFill>
                <a:srgbClr val="212121"/>
              </a:solidFill>
              <a:latin typeface="Roboto"/>
              <a:ea typeface="Roboto"/>
              <a:cs typeface="Roboto"/>
              <a:sym typeface="Roboto"/>
            </a:endParaRPr>
          </a:p>
        </p:txBody>
      </p:sp>
      <p:pic>
        <p:nvPicPr>
          <p:cNvPr id="517" name="Google Shape;517;p50"/>
          <p:cNvPicPr preferRelativeResize="0"/>
          <p:nvPr/>
        </p:nvPicPr>
        <p:blipFill>
          <a:blip r:embed="rId5">
            <a:alphaModFix/>
          </a:blip>
          <a:stretch>
            <a:fillRect/>
          </a:stretch>
        </p:blipFill>
        <p:spPr>
          <a:xfrm>
            <a:off x="763263" y="2786273"/>
            <a:ext cx="260268" cy="247250"/>
          </a:xfrm>
          <a:prstGeom prst="rect">
            <a:avLst/>
          </a:prstGeom>
          <a:noFill/>
          <a:ln>
            <a:noFill/>
          </a:ln>
        </p:spPr>
      </p:pic>
      <p:sp>
        <p:nvSpPr>
          <p:cNvPr id="518" name="Google Shape;518;p50"/>
          <p:cNvSpPr/>
          <p:nvPr/>
        </p:nvSpPr>
        <p:spPr>
          <a:xfrm>
            <a:off x="3063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Citadel</a:t>
            </a:r>
            <a:endParaRPr sz="1200" b="0" i="0" u="none" strike="noStrike" cap="none">
              <a:solidFill>
                <a:srgbClr val="212121"/>
              </a:solidFill>
              <a:latin typeface="Roboto"/>
              <a:ea typeface="Roboto"/>
              <a:cs typeface="Roboto"/>
              <a:sym typeface="Roboto"/>
            </a:endParaRPr>
          </a:p>
        </p:txBody>
      </p:sp>
      <p:pic>
        <p:nvPicPr>
          <p:cNvPr id="519" name="Google Shape;519;p50"/>
          <p:cNvPicPr preferRelativeResize="0"/>
          <p:nvPr/>
        </p:nvPicPr>
        <p:blipFill>
          <a:blip r:embed="rId5">
            <a:alphaModFix/>
          </a:blip>
          <a:stretch>
            <a:fillRect/>
          </a:stretch>
        </p:blipFill>
        <p:spPr>
          <a:xfrm>
            <a:off x="3072438" y="2777436"/>
            <a:ext cx="260268" cy="247250"/>
          </a:xfrm>
          <a:prstGeom prst="rect">
            <a:avLst/>
          </a:prstGeom>
          <a:noFill/>
          <a:ln>
            <a:noFill/>
          </a:ln>
        </p:spPr>
      </p:pic>
      <p:sp>
        <p:nvSpPr>
          <p:cNvPr id="520" name="Google Shape;520;p50"/>
          <p:cNvSpPr txBox="1"/>
          <p:nvPr/>
        </p:nvSpPr>
        <p:spPr>
          <a:xfrm>
            <a:off x="1872676" y="874150"/>
            <a:ext cx="1140300" cy="8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434343"/>
                </a:solidFill>
                <a:latin typeface="Roboto Light"/>
                <a:ea typeface="Roboto Light"/>
                <a:cs typeface="Roboto Light"/>
                <a:sym typeface="Roboto Light"/>
              </a:rPr>
              <a:t>HTTP/1.1, HTTP/2, gRPC or TCP -- with or without mTLS</a:t>
            </a:r>
            <a:endParaRPr sz="900">
              <a:solidFill>
                <a:srgbClr val="434343"/>
              </a:solidFill>
              <a:latin typeface="Roboto Light"/>
              <a:ea typeface="Roboto Light"/>
              <a:cs typeface="Roboto Light"/>
              <a:sym typeface="Roboto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51"/>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Life of a request in the mesh</a:t>
            </a:r>
            <a:endParaRPr/>
          </a:p>
        </p:txBody>
      </p:sp>
      <p:sp>
        <p:nvSpPr>
          <p:cNvPr id="526" name="Google Shape;526;p51"/>
          <p:cNvSpPr txBox="1"/>
          <p:nvPr/>
        </p:nvSpPr>
        <p:spPr>
          <a:xfrm>
            <a:off x="4731300" y="1000075"/>
            <a:ext cx="4351200" cy="288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
                <a:solidFill>
                  <a:srgbClr val="434343"/>
                </a:solidFill>
                <a:latin typeface="Roboto"/>
                <a:ea typeface="Roboto"/>
                <a:cs typeface="Roboto"/>
                <a:sym typeface="Roboto"/>
              </a:rPr>
              <a:t>Server-side Envoy checks with Mixer to validate that call should be allowed (ACL check, quota check, etc).</a:t>
            </a:r>
            <a:endParaRPr>
              <a:solidFill>
                <a:srgbClr val="434343"/>
              </a:solidFill>
              <a:latin typeface="Roboto"/>
              <a:ea typeface="Roboto"/>
              <a:cs typeface="Roboto"/>
              <a:sym typeface="Roboto"/>
            </a:endParaRPr>
          </a:p>
        </p:txBody>
      </p:sp>
      <p:sp>
        <p:nvSpPr>
          <p:cNvPr id="527" name="Google Shape;527;p51"/>
          <p:cNvSpPr/>
          <p:nvPr/>
        </p:nvSpPr>
        <p:spPr>
          <a:xfrm>
            <a:off x="3081201" y="774551"/>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528" name="Google Shape;528;p51"/>
          <p:cNvSpPr/>
          <p:nvPr/>
        </p:nvSpPr>
        <p:spPr>
          <a:xfrm>
            <a:off x="803177" y="765738"/>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529" name="Google Shape;529;p51"/>
          <p:cNvSpPr/>
          <p:nvPr/>
        </p:nvSpPr>
        <p:spPr>
          <a:xfrm>
            <a:off x="1920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Mixer</a:t>
            </a:r>
            <a:endParaRPr sz="1200" b="0" i="0" u="none" strike="noStrike" cap="none">
              <a:solidFill>
                <a:srgbClr val="212121"/>
              </a:solidFill>
              <a:latin typeface="Roboto"/>
              <a:ea typeface="Roboto"/>
              <a:cs typeface="Roboto"/>
              <a:sym typeface="Roboto"/>
            </a:endParaRPr>
          </a:p>
        </p:txBody>
      </p:sp>
      <p:sp>
        <p:nvSpPr>
          <p:cNvPr id="530" name="Google Shape;530;p51"/>
          <p:cNvSpPr/>
          <p:nvPr/>
        </p:nvSpPr>
        <p:spPr>
          <a:xfrm>
            <a:off x="758989" y="721550"/>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531" name="Google Shape;531;p51"/>
          <p:cNvGrpSpPr/>
          <p:nvPr/>
        </p:nvGrpSpPr>
        <p:grpSpPr>
          <a:xfrm>
            <a:off x="861919" y="838468"/>
            <a:ext cx="868660" cy="247248"/>
            <a:chOff x="3471866" y="2456996"/>
            <a:chExt cx="989700" cy="281700"/>
          </a:xfrm>
        </p:grpSpPr>
        <p:sp>
          <p:nvSpPr>
            <p:cNvPr id="532" name="Google Shape;532;p51"/>
            <p:cNvSpPr/>
            <p:nvPr/>
          </p:nvSpPr>
          <p:spPr>
            <a:xfrm>
              <a:off x="3471866" y="2456996"/>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A</a:t>
              </a:r>
              <a:endParaRPr sz="1000" b="0" i="0" u="none" strike="noStrike" cap="none">
                <a:solidFill>
                  <a:srgbClr val="212121"/>
                </a:solidFill>
                <a:latin typeface="Roboto"/>
                <a:ea typeface="Roboto"/>
                <a:cs typeface="Roboto"/>
                <a:sym typeface="Roboto"/>
              </a:endParaRPr>
            </a:p>
          </p:txBody>
        </p:sp>
        <p:pic>
          <p:nvPicPr>
            <p:cNvPr id="533" name="Google Shape;533;p51"/>
            <p:cNvPicPr preferRelativeResize="0"/>
            <p:nvPr/>
          </p:nvPicPr>
          <p:blipFill rotWithShape="1">
            <a:blip r:embed="rId3">
              <a:alphaModFix/>
            </a:blip>
            <a:srcRect/>
            <a:stretch/>
          </p:blipFill>
          <p:spPr>
            <a:xfrm>
              <a:off x="3520340" y="2496274"/>
              <a:ext cx="203100" cy="203100"/>
            </a:xfrm>
            <a:prstGeom prst="rect">
              <a:avLst/>
            </a:prstGeom>
            <a:noFill/>
            <a:ln>
              <a:noFill/>
            </a:ln>
          </p:spPr>
        </p:pic>
      </p:grpSp>
      <p:sp>
        <p:nvSpPr>
          <p:cNvPr id="534" name="Google Shape;534;p51"/>
          <p:cNvSpPr/>
          <p:nvPr/>
        </p:nvSpPr>
        <p:spPr>
          <a:xfrm>
            <a:off x="3037013" y="721525"/>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535" name="Google Shape;535;p51"/>
          <p:cNvGrpSpPr/>
          <p:nvPr/>
        </p:nvGrpSpPr>
        <p:grpSpPr>
          <a:xfrm>
            <a:off x="3138969" y="838486"/>
            <a:ext cx="868660" cy="247248"/>
            <a:chOff x="3471866" y="2430005"/>
            <a:chExt cx="989700" cy="281700"/>
          </a:xfrm>
        </p:grpSpPr>
        <p:sp>
          <p:nvSpPr>
            <p:cNvPr id="536" name="Google Shape;536;p51"/>
            <p:cNvSpPr/>
            <p:nvPr/>
          </p:nvSpPr>
          <p:spPr>
            <a:xfrm>
              <a:off x="3471866" y="2430005"/>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B</a:t>
              </a:r>
              <a:endParaRPr sz="1000" b="0" i="0" u="none" strike="noStrike" cap="none">
                <a:solidFill>
                  <a:srgbClr val="212121"/>
                </a:solidFill>
                <a:latin typeface="Roboto"/>
                <a:ea typeface="Roboto"/>
                <a:cs typeface="Roboto"/>
                <a:sym typeface="Roboto"/>
              </a:endParaRPr>
            </a:p>
          </p:txBody>
        </p:sp>
        <p:pic>
          <p:nvPicPr>
            <p:cNvPr id="537" name="Google Shape;537;p51"/>
            <p:cNvPicPr preferRelativeResize="0"/>
            <p:nvPr/>
          </p:nvPicPr>
          <p:blipFill rotWithShape="1">
            <a:blip r:embed="rId3">
              <a:alphaModFix/>
            </a:blip>
            <a:srcRect/>
            <a:stretch/>
          </p:blipFill>
          <p:spPr>
            <a:xfrm>
              <a:off x="3520340" y="2469283"/>
              <a:ext cx="203100" cy="203100"/>
            </a:xfrm>
            <a:prstGeom prst="rect">
              <a:avLst/>
            </a:prstGeom>
            <a:noFill/>
            <a:ln>
              <a:noFill/>
            </a:ln>
          </p:spPr>
        </p:pic>
      </p:grpSp>
      <p:grpSp>
        <p:nvGrpSpPr>
          <p:cNvPr id="538" name="Google Shape;538;p51"/>
          <p:cNvGrpSpPr/>
          <p:nvPr/>
        </p:nvGrpSpPr>
        <p:grpSpPr>
          <a:xfrm>
            <a:off x="861957" y="1475086"/>
            <a:ext cx="868577" cy="247126"/>
            <a:chOff x="3027125" y="2882313"/>
            <a:chExt cx="1397100" cy="397500"/>
          </a:xfrm>
        </p:grpSpPr>
        <p:sp>
          <p:nvSpPr>
            <p:cNvPr id="539" name="Google Shape;539;p51"/>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540" name="Google Shape;540;p51"/>
            <p:cNvPicPr preferRelativeResize="0"/>
            <p:nvPr/>
          </p:nvPicPr>
          <p:blipFill>
            <a:blip r:embed="rId4">
              <a:alphaModFix/>
            </a:blip>
            <a:stretch>
              <a:fillRect/>
            </a:stretch>
          </p:blipFill>
          <p:spPr>
            <a:xfrm>
              <a:off x="3096250" y="2951938"/>
              <a:ext cx="258400" cy="258400"/>
            </a:xfrm>
            <a:prstGeom prst="rect">
              <a:avLst/>
            </a:prstGeom>
            <a:noFill/>
            <a:ln>
              <a:noFill/>
            </a:ln>
          </p:spPr>
        </p:pic>
      </p:grpSp>
      <p:grpSp>
        <p:nvGrpSpPr>
          <p:cNvPr id="541" name="Google Shape;541;p51"/>
          <p:cNvGrpSpPr/>
          <p:nvPr/>
        </p:nvGrpSpPr>
        <p:grpSpPr>
          <a:xfrm>
            <a:off x="3137320" y="1475086"/>
            <a:ext cx="868577" cy="247126"/>
            <a:chOff x="3027125" y="2882313"/>
            <a:chExt cx="1397100" cy="397500"/>
          </a:xfrm>
        </p:grpSpPr>
        <p:sp>
          <p:nvSpPr>
            <p:cNvPr id="542" name="Google Shape;542;p51"/>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543" name="Google Shape;543;p51"/>
            <p:cNvPicPr preferRelativeResize="0"/>
            <p:nvPr/>
          </p:nvPicPr>
          <p:blipFill>
            <a:blip r:embed="rId4">
              <a:alphaModFix/>
            </a:blip>
            <a:stretch>
              <a:fillRect/>
            </a:stretch>
          </p:blipFill>
          <p:spPr>
            <a:xfrm>
              <a:off x="3096250" y="2951938"/>
              <a:ext cx="258400" cy="258400"/>
            </a:xfrm>
            <a:prstGeom prst="rect">
              <a:avLst/>
            </a:prstGeom>
            <a:noFill/>
            <a:ln>
              <a:noFill/>
            </a:ln>
          </p:spPr>
        </p:pic>
      </p:grpSp>
      <p:pic>
        <p:nvPicPr>
          <p:cNvPr id="544" name="Google Shape;544;p51"/>
          <p:cNvPicPr preferRelativeResize="0"/>
          <p:nvPr/>
        </p:nvPicPr>
        <p:blipFill>
          <a:blip r:embed="rId5">
            <a:alphaModFix/>
          </a:blip>
          <a:stretch>
            <a:fillRect/>
          </a:stretch>
        </p:blipFill>
        <p:spPr>
          <a:xfrm>
            <a:off x="1929438" y="2777436"/>
            <a:ext cx="260268" cy="247250"/>
          </a:xfrm>
          <a:prstGeom prst="rect">
            <a:avLst/>
          </a:prstGeom>
          <a:noFill/>
          <a:ln>
            <a:noFill/>
          </a:ln>
        </p:spPr>
      </p:pic>
      <p:sp>
        <p:nvSpPr>
          <p:cNvPr id="545" name="Google Shape;545;p51"/>
          <p:cNvSpPr/>
          <p:nvPr/>
        </p:nvSpPr>
        <p:spPr>
          <a:xfrm>
            <a:off x="754425" y="271115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Pilot</a:t>
            </a:r>
            <a:endParaRPr sz="1200" b="0" i="0" u="none" strike="noStrike" cap="none">
              <a:solidFill>
                <a:srgbClr val="212121"/>
              </a:solidFill>
              <a:latin typeface="Roboto"/>
              <a:ea typeface="Roboto"/>
              <a:cs typeface="Roboto"/>
              <a:sym typeface="Roboto"/>
            </a:endParaRPr>
          </a:p>
        </p:txBody>
      </p:sp>
      <p:pic>
        <p:nvPicPr>
          <p:cNvPr id="546" name="Google Shape;546;p51"/>
          <p:cNvPicPr preferRelativeResize="0"/>
          <p:nvPr/>
        </p:nvPicPr>
        <p:blipFill>
          <a:blip r:embed="rId5">
            <a:alphaModFix/>
          </a:blip>
          <a:stretch>
            <a:fillRect/>
          </a:stretch>
        </p:blipFill>
        <p:spPr>
          <a:xfrm>
            <a:off x="763263" y="2786273"/>
            <a:ext cx="260268" cy="247250"/>
          </a:xfrm>
          <a:prstGeom prst="rect">
            <a:avLst/>
          </a:prstGeom>
          <a:noFill/>
          <a:ln>
            <a:noFill/>
          </a:ln>
        </p:spPr>
      </p:pic>
      <p:sp>
        <p:nvSpPr>
          <p:cNvPr id="547" name="Google Shape;547;p51"/>
          <p:cNvSpPr/>
          <p:nvPr/>
        </p:nvSpPr>
        <p:spPr>
          <a:xfrm>
            <a:off x="3063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Citadel</a:t>
            </a:r>
            <a:endParaRPr sz="1200" b="0" i="0" u="none" strike="noStrike" cap="none">
              <a:solidFill>
                <a:srgbClr val="212121"/>
              </a:solidFill>
              <a:latin typeface="Roboto"/>
              <a:ea typeface="Roboto"/>
              <a:cs typeface="Roboto"/>
              <a:sym typeface="Roboto"/>
            </a:endParaRPr>
          </a:p>
        </p:txBody>
      </p:sp>
      <p:pic>
        <p:nvPicPr>
          <p:cNvPr id="548" name="Google Shape;548;p51"/>
          <p:cNvPicPr preferRelativeResize="0"/>
          <p:nvPr/>
        </p:nvPicPr>
        <p:blipFill>
          <a:blip r:embed="rId5">
            <a:alphaModFix/>
          </a:blip>
          <a:stretch>
            <a:fillRect/>
          </a:stretch>
        </p:blipFill>
        <p:spPr>
          <a:xfrm>
            <a:off x="3072438" y="2777436"/>
            <a:ext cx="260268" cy="247250"/>
          </a:xfrm>
          <a:prstGeom prst="rect">
            <a:avLst/>
          </a:prstGeom>
          <a:noFill/>
          <a:ln>
            <a:noFill/>
          </a:ln>
        </p:spPr>
      </p:pic>
      <p:sp>
        <p:nvSpPr>
          <p:cNvPr id="549" name="Google Shape;549;p51"/>
          <p:cNvSpPr txBox="1"/>
          <p:nvPr/>
        </p:nvSpPr>
        <p:spPr>
          <a:xfrm>
            <a:off x="1872425" y="1776361"/>
            <a:ext cx="1073100" cy="8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434343"/>
                </a:solidFill>
                <a:latin typeface="Roboto"/>
                <a:ea typeface="Roboto"/>
                <a:cs typeface="Roboto"/>
                <a:sym typeface="Roboto"/>
              </a:rPr>
              <a:t>Policy checks, telemetry</a:t>
            </a:r>
            <a:endParaRPr sz="900">
              <a:solidFill>
                <a:srgbClr val="434343"/>
              </a:solidFill>
              <a:latin typeface="Roboto"/>
              <a:ea typeface="Roboto"/>
              <a:cs typeface="Roboto"/>
              <a:sym typeface="Roboto"/>
            </a:endParaRPr>
          </a:p>
        </p:txBody>
      </p:sp>
      <p:cxnSp>
        <p:nvCxnSpPr>
          <p:cNvPr id="550" name="Google Shape;550;p51"/>
          <p:cNvCxnSpPr>
            <a:stCxn id="542" idx="2"/>
            <a:endCxn id="529" idx="0"/>
          </p:cNvCxnSpPr>
          <p:nvPr/>
        </p:nvCxnSpPr>
        <p:spPr>
          <a:xfrm flipH="1">
            <a:off x="2455309" y="1722212"/>
            <a:ext cx="1116300" cy="980100"/>
          </a:xfrm>
          <a:prstGeom prst="straightConnector1">
            <a:avLst/>
          </a:prstGeom>
          <a:noFill/>
          <a:ln w="19050" cap="flat" cmpd="sng">
            <a:solidFill>
              <a:srgbClr val="4284F3"/>
            </a:solidFill>
            <a:prstDash val="solid"/>
            <a:round/>
            <a:headEnd type="stealth" w="sm" len="sm"/>
            <a:tailEnd type="triangle" w="sm" len="sm"/>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p52"/>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Life of a request in the mesh</a:t>
            </a:r>
            <a:endParaRPr/>
          </a:p>
        </p:txBody>
      </p:sp>
      <p:sp>
        <p:nvSpPr>
          <p:cNvPr id="556" name="Google Shape;556;p52"/>
          <p:cNvSpPr txBox="1"/>
          <p:nvPr/>
        </p:nvSpPr>
        <p:spPr>
          <a:xfrm>
            <a:off x="4731300" y="1000075"/>
            <a:ext cx="4351200" cy="288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
                <a:solidFill>
                  <a:srgbClr val="434343"/>
                </a:solidFill>
                <a:latin typeface="Roboto"/>
                <a:ea typeface="Roboto"/>
                <a:cs typeface="Roboto"/>
                <a:sym typeface="Roboto"/>
              </a:rPr>
              <a:t>Server-side Envoy forwards request to service B, which process request and returns response</a:t>
            </a:r>
            <a:endParaRPr>
              <a:solidFill>
                <a:srgbClr val="434343"/>
              </a:solidFill>
              <a:latin typeface="Roboto"/>
              <a:ea typeface="Roboto"/>
              <a:cs typeface="Roboto"/>
              <a:sym typeface="Roboto"/>
            </a:endParaRPr>
          </a:p>
        </p:txBody>
      </p:sp>
      <p:sp>
        <p:nvSpPr>
          <p:cNvPr id="557" name="Google Shape;557;p52"/>
          <p:cNvSpPr/>
          <p:nvPr/>
        </p:nvSpPr>
        <p:spPr>
          <a:xfrm>
            <a:off x="3081201" y="774551"/>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558" name="Google Shape;558;p52"/>
          <p:cNvSpPr/>
          <p:nvPr/>
        </p:nvSpPr>
        <p:spPr>
          <a:xfrm>
            <a:off x="803177" y="765738"/>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559" name="Google Shape;559;p52"/>
          <p:cNvSpPr/>
          <p:nvPr/>
        </p:nvSpPr>
        <p:spPr>
          <a:xfrm>
            <a:off x="1920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Mixer</a:t>
            </a:r>
            <a:endParaRPr sz="1200" b="0" i="0" u="none" strike="noStrike" cap="none">
              <a:solidFill>
                <a:srgbClr val="212121"/>
              </a:solidFill>
              <a:latin typeface="Roboto"/>
              <a:ea typeface="Roboto"/>
              <a:cs typeface="Roboto"/>
              <a:sym typeface="Roboto"/>
            </a:endParaRPr>
          </a:p>
        </p:txBody>
      </p:sp>
      <p:sp>
        <p:nvSpPr>
          <p:cNvPr id="560" name="Google Shape;560;p52"/>
          <p:cNvSpPr/>
          <p:nvPr/>
        </p:nvSpPr>
        <p:spPr>
          <a:xfrm>
            <a:off x="758989" y="721550"/>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561" name="Google Shape;561;p52"/>
          <p:cNvGrpSpPr/>
          <p:nvPr/>
        </p:nvGrpSpPr>
        <p:grpSpPr>
          <a:xfrm>
            <a:off x="861919" y="838468"/>
            <a:ext cx="868660" cy="247248"/>
            <a:chOff x="3471866" y="2456996"/>
            <a:chExt cx="989700" cy="281700"/>
          </a:xfrm>
        </p:grpSpPr>
        <p:sp>
          <p:nvSpPr>
            <p:cNvPr id="562" name="Google Shape;562;p52"/>
            <p:cNvSpPr/>
            <p:nvPr/>
          </p:nvSpPr>
          <p:spPr>
            <a:xfrm>
              <a:off x="3471866" y="2456996"/>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A</a:t>
              </a:r>
              <a:endParaRPr sz="1000" b="0" i="0" u="none" strike="noStrike" cap="none">
                <a:solidFill>
                  <a:srgbClr val="212121"/>
                </a:solidFill>
                <a:latin typeface="Roboto"/>
                <a:ea typeface="Roboto"/>
                <a:cs typeface="Roboto"/>
                <a:sym typeface="Roboto"/>
              </a:endParaRPr>
            </a:p>
          </p:txBody>
        </p:sp>
        <p:pic>
          <p:nvPicPr>
            <p:cNvPr id="563" name="Google Shape;563;p52"/>
            <p:cNvPicPr preferRelativeResize="0"/>
            <p:nvPr/>
          </p:nvPicPr>
          <p:blipFill rotWithShape="1">
            <a:blip r:embed="rId3">
              <a:alphaModFix/>
            </a:blip>
            <a:srcRect/>
            <a:stretch/>
          </p:blipFill>
          <p:spPr>
            <a:xfrm>
              <a:off x="3520340" y="2496274"/>
              <a:ext cx="203100" cy="203100"/>
            </a:xfrm>
            <a:prstGeom prst="rect">
              <a:avLst/>
            </a:prstGeom>
            <a:noFill/>
            <a:ln>
              <a:noFill/>
            </a:ln>
          </p:spPr>
        </p:pic>
      </p:grpSp>
      <p:sp>
        <p:nvSpPr>
          <p:cNvPr id="564" name="Google Shape;564;p52"/>
          <p:cNvSpPr/>
          <p:nvPr/>
        </p:nvSpPr>
        <p:spPr>
          <a:xfrm>
            <a:off x="3037013" y="721525"/>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565" name="Google Shape;565;p52"/>
          <p:cNvGrpSpPr/>
          <p:nvPr/>
        </p:nvGrpSpPr>
        <p:grpSpPr>
          <a:xfrm>
            <a:off x="3138969" y="838486"/>
            <a:ext cx="868660" cy="247248"/>
            <a:chOff x="3471866" y="2430005"/>
            <a:chExt cx="989700" cy="281700"/>
          </a:xfrm>
        </p:grpSpPr>
        <p:sp>
          <p:nvSpPr>
            <p:cNvPr id="566" name="Google Shape;566;p52"/>
            <p:cNvSpPr/>
            <p:nvPr/>
          </p:nvSpPr>
          <p:spPr>
            <a:xfrm>
              <a:off x="3471866" y="2430005"/>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B</a:t>
              </a:r>
              <a:endParaRPr sz="1000" b="0" i="0" u="none" strike="noStrike" cap="none">
                <a:solidFill>
                  <a:srgbClr val="212121"/>
                </a:solidFill>
                <a:latin typeface="Roboto"/>
                <a:ea typeface="Roboto"/>
                <a:cs typeface="Roboto"/>
                <a:sym typeface="Roboto"/>
              </a:endParaRPr>
            </a:p>
          </p:txBody>
        </p:sp>
        <p:pic>
          <p:nvPicPr>
            <p:cNvPr id="567" name="Google Shape;567;p52"/>
            <p:cNvPicPr preferRelativeResize="0"/>
            <p:nvPr/>
          </p:nvPicPr>
          <p:blipFill rotWithShape="1">
            <a:blip r:embed="rId3">
              <a:alphaModFix/>
            </a:blip>
            <a:srcRect/>
            <a:stretch/>
          </p:blipFill>
          <p:spPr>
            <a:xfrm>
              <a:off x="3520340" y="2469283"/>
              <a:ext cx="203100" cy="203100"/>
            </a:xfrm>
            <a:prstGeom prst="rect">
              <a:avLst/>
            </a:prstGeom>
            <a:noFill/>
            <a:ln>
              <a:noFill/>
            </a:ln>
          </p:spPr>
        </p:pic>
      </p:grpSp>
      <p:grpSp>
        <p:nvGrpSpPr>
          <p:cNvPr id="568" name="Google Shape;568;p52"/>
          <p:cNvGrpSpPr/>
          <p:nvPr/>
        </p:nvGrpSpPr>
        <p:grpSpPr>
          <a:xfrm>
            <a:off x="861957" y="1475086"/>
            <a:ext cx="868577" cy="247126"/>
            <a:chOff x="3027125" y="2882313"/>
            <a:chExt cx="1397100" cy="397500"/>
          </a:xfrm>
        </p:grpSpPr>
        <p:sp>
          <p:nvSpPr>
            <p:cNvPr id="569" name="Google Shape;569;p52"/>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570" name="Google Shape;570;p52"/>
            <p:cNvPicPr preferRelativeResize="0"/>
            <p:nvPr/>
          </p:nvPicPr>
          <p:blipFill>
            <a:blip r:embed="rId4">
              <a:alphaModFix/>
            </a:blip>
            <a:stretch>
              <a:fillRect/>
            </a:stretch>
          </p:blipFill>
          <p:spPr>
            <a:xfrm>
              <a:off x="3096250" y="2951938"/>
              <a:ext cx="258400" cy="258400"/>
            </a:xfrm>
            <a:prstGeom prst="rect">
              <a:avLst/>
            </a:prstGeom>
            <a:noFill/>
            <a:ln>
              <a:noFill/>
            </a:ln>
          </p:spPr>
        </p:pic>
      </p:grpSp>
      <p:grpSp>
        <p:nvGrpSpPr>
          <p:cNvPr id="571" name="Google Shape;571;p52"/>
          <p:cNvGrpSpPr/>
          <p:nvPr/>
        </p:nvGrpSpPr>
        <p:grpSpPr>
          <a:xfrm>
            <a:off x="3137320" y="1475086"/>
            <a:ext cx="868577" cy="247126"/>
            <a:chOff x="3027125" y="2882313"/>
            <a:chExt cx="1397100" cy="397500"/>
          </a:xfrm>
        </p:grpSpPr>
        <p:sp>
          <p:nvSpPr>
            <p:cNvPr id="572" name="Google Shape;572;p52"/>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573" name="Google Shape;573;p52"/>
            <p:cNvPicPr preferRelativeResize="0"/>
            <p:nvPr/>
          </p:nvPicPr>
          <p:blipFill>
            <a:blip r:embed="rId4">
              <a:alphaModFix/>
            </a:blip>
            <a:stretch>
              <a:fillRect/>
            </a:stretch>
          </p:blipFill>
          <p:spPr>
            <a:xfrm>
              <a:off x="3096250" y="2951938"/>
              <a:ext cx="258400" cy="258400"/>
            </a:xfrm>
            <a:prstGeom prst="rect">
              <a:avLst/>
            </a:prstGeom>
            <a:noFill/>
            <a:ln>
              <a:noFill/>
            </a:ln>
          </p:spPr>
        </p:pic>
      </p:grpSp>
      <p:pic>
        <p:nvPicPr>
          <p:cNvPr id="574" name="Google Shape;574;p52"/>
          <p:cNvPicPr preferRelativeResize="0"/>
          <p:nvPr/>
        </p:nvPicPr>
        <p:blipFill>
          <a:blip r:embed="rId5">
            <a:alphaModFix/>
          </a:blip>
          <a:stretch>
            <a:fillRect/>
          </a:stretch>
        </p:blipFill>
        <p:spPr>
          <a:xfrm>
            <a:off x="1929438" y="2777436"/>
            <a:ext cx="260268" cy="247250"/>
          </a:xfrm>
          <a:prstGeom prst="rect">
            <a:avLst/>
          </a:prstGeom>
          <a:noFill/>
          <a:ln>
            <a:noFill/>
          </a:ln>
        </p:spPr>
      </p:pic>
      <p:cxnSp>
        <p:nvCxnSpPr>
          <p:cNvPr id="575" name="Google Shape;575;p52"/>
          <p:cNvCxnSpPr>
            <a:stCxn id="572" idx="0"/>
            <a:endCxn id="566" idx="2"/>
          </p:cNvCxnSpPr>
          <p:nvPr/>
        </p:nvCxnSpPr>
        <p:spPr>
          <a:xfrm rot="-5400000">
            <a:off x="3377809" y="1279486"/>
            <a:ext cx="389400" cy="1800"/>
          </a:xfrm>
          <a:prstGeom prst="bentConnector3">
            <a:avLst>
              <a:gd name="adj1" fmla="val 49994"/>
            </a:avLst>
          </a:prstGeom>
          <a:noFill/>
          <a:ln w="19050" cap="flat" cmpd="sng">
            <a:solidFill>
              <a:srgbClr val="4284F3"/>
            </a:solidFill>
            <a:prstDash val="solid"/>
            <a:round/>
            <a:headEnd type="triangle" w="sm" len="sm"/>
            <a:tailEnd type="triangle" w="sm" len="sm"/>
          </a:ln>
        </p:spPr>
      </p:cxnSp>
      <p:sp>
        <p:nvSpPr>
          <p:cNvPr id="576" name="Google Shape;576;p52"/>
          <p:cNvSpPr/>
          <p:nvPr/>
        </p:nvSpPr>
        <p:spPr>
          <a:xfrm>
            <a:off x="754425" y="271115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Pilot</a:t>
            </a:r>
            <a:endParaRPr sz="1200" b="0" i="0" u="none" strike="noStrike" cap="none">
              <a:solidFill>
                <a:srgbClr val="212121"/>
              </a:solidFill>
              <a:latin typeface="Roboto"/>
              <a:ea typeface="Roboto"/>
              <a:cs typeface="Roboto"/>
              <a:sym typeface="Roboto"/>
            </a:endParaRPr>
          </a:p>
        </p:txBody>
      </p:sp>
      <p:pic>
        <p:nvPicPr>
          <p:cNvPr id="577" name="Google Shape;577;p52"/>
          <p:cNvPicPr preferRelativeResize="0"/>
          <p:nvPr/>
        </p:nvPicPr>
        <p:blipFill>
          <a:blip r:embed="rId5">
            <a:alphaModFix/>
          </a:blip>
          <a:stretch>
            <a:fillRect/>
          </a:stretch>
        </p:blipFill>
        <p:spPr>
          <a:xfrm>
            <a:off x="763263" y="2786273"/>
            <a:ext cx="260268" cy="247250"/>
          </a:xfrm>
          <a:prstGeom prst="rect">
            <a:avLst/>
          </a:prstGeom>
          <a:noFill/>
          <a:ln>
            <a:noFill/>
          </a:ln>
        </p:spPr>
      </p:pic>
      <p:sp>
        <p:nvSpPr>
          <p:cNvPr id="578" name="Google Shape;578;p52"/>
          <p:cNvSpPr/>
          <p:nvPr/>
        </p:nvSpPr>
        <p:spPr>
          <a:xfrm>
            <a:off x="3063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Citadel</a:t>
            </a:r>
            <a:endParaRPr sz="1200" b="0" i="0" u="none" strike="noStrike" cap="none">
              <a:solidFill>
                <a:srgbClr val="212121"/>
              </a:solidFill>
              <a:latin typeface="Roboto"/>
              <a:ea typeface="Roboto"/>
              <a:cs typeface="Roboto"/>
              <a:sym typeface="Roboto"/>
            </a:endParaRPr>
          </a:p>
        </p:txBody>
      </p:sp>
      <p:pic>
        <p:nvPicPr>
          <p:cNvPr id="579" name="Google Shape;579;p52"/>
          <p:cNvPicPr preferRelativeResize="0"/>
          <p:nvPr/>
        </p:nvPicPr>
        <p:blipFill>
          <a:blip r:embed="rId5">
            <a:alphaModFix/>
          </a:blip>
          <a:stretch>
            <a:fillRect/>
          </a:stretch>
        </p:blipFill>
        <p:spPr>
          <a:xfrm>
            <a:off x="3072438" y="2777436"/>
            <a:ext cx="260268" cy="247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53"/>
          <p:cNvSpPr/>
          <p:nvPr/>
        </p:nvSpPr>
        <p:spPr>
          <a:xfrm>
            <a:off x="0" y="0"/>
            <a:ext cx="9144000" cy="4672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3"/>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Life of a request in the mesh</a:t>
            </a:r>
            <a:endParaRPr/>
          </a:p>
        </p:txBody>
      </p:sp>
      <p:sp>
        <p:nvSpPr>
          <p:cNvPr id="586" name="Google Shape;586;p53"/>
          <p:cNvSpPr txBox="1"/>
          <p:nvPr/>
        </p:nvSpPr>
        <p:spPr>
          <a:xfrm>
            <a:off x="4731300" y="1000075"/>
            <a:ext cx="4351200" cy="288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
                <a:solidFill>
                  <a:srgbClr val="434343"/>
                </a:solidFill>
                <a:latin typeface="Roboto"/>
                <a:ea typeface="Roboto"/>
                <a:cs typeface="Roboto"/>
                <a:sym typeface="Roboto"/>
              </a:rPr>
              <a:t>Envoy forwards response to the original caller, where response is intercepted by Envoy on the caller side.</a:t>
            </a:r>
            <a:endParaRPr>
              <a:solidFill>
                <a:srgbClr val="434343"/>
              </a:solidFill>
              <a:latin typeface="Roboto"/>
              <a:ea typeface="Roboto"/>
              <a:cs typeface="Roboto"/>
              <a:sym typeface="Roboto"/>
            </a:endParaRPr>
          </a:p>
        </p:txBody>
      </p:sp>
      <p:sp>
        <p:nvSpPr>
          <p:cNvPr id="587" name="Google Shape;587;p53"/>
          <p:cNvSpPr/>
          <p:nvPr/>
        </p:nvSpPr>
        <p:spPr>
          <a:xfrm>
            <a:off x="3081201" y="774551"/>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588" name="Google Shape;588;p53"/>
          <p:cNvSpPr/>
          <p:nvPr/>
        </p:nvSpPr>
        <p:spPr>
          <a:xfrm>
            <a:off x="803177" y="765738"/>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589" name="Google Shape;589;p53"/>
          <p:cNvSpPr/>
          <p:nvPr/>
        </p:nvSpPr>
        <p:spPr>
          <a:xfrm>
            <a:off x="1920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Mixer</a:t>
            </a:r>
            <a:endParaRPr sz="1200" b="0" i="0" u="none" strike="noStrike" cap="none">
              <a:solidFill>
                <a:srgbClr val="212121"/>
              </a:solidFill>
              <a:latin typeface="Roboto"/>
              <a:ea typeface="Roboto"/>
              <a:cs typeface="Roboto"/>
              <a:sym typeface="Roboto"/>
            </a:endParaRPr>
          </a:p>
        </p:txBody>
      </p:sp>
      <p:sp>
        <p:nvSpPr>
          <p:cNvPr id="590" name="Google Shape;590;p53"/>
          <p:cNvSpPr/>
          <p:nvPr/>
        </p:nvSpPr>
        <p:spPr>
          <a:xfrm>
            <a:off x="758989" y="721550"/>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591" name="Google Shape;591;p53"/>
          <p:cNvGrpSpPr/>
          <p:nvPr/>
        </p:nvGrpSpPr>
        <p:grpSpPr>
          <a:xfrm>
            <a:off x="861919" y="838468"/>
            <a:ext cx="868660" cy="247248"/>
            <a:chOff x="3471866" y="2456996"/>
            <a:chExt cx="989700" cy="281700"/>
          </a:xfrm>
        </p:grpSpPr>
        <p:sp>
          <p:nvSpPr>
            <p:cNvPr id="592" name="Google Shape;592;p53"/>
            <p:cNvSpPr/>
            <p:nvPr/>
          </p:nvSpPr>
          <p:spPr>
            <a:xfrm>
              <a:off x="3471866" y="2456996"/>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A</a:t>
              </a:r>
              <a:endParaRPr sz="1000" b="0" i="0" u="none" strike="noStrike" cap="none">
                <a:solidFill>
                  <a:srgbClr val="212121"/>
                </a:solidFill>
                <a:latin typeface="Roboto"/>
                <a:ea typeface="Roboto"/>
                <a:cs typeface="Roboto"/>
                <a:sym typeface="Roboto"/>
              </a:endParaRPr>
            </a:p>
          </p:txBody>
        </p:sp>
        <p:pic>
          <p:nvPicPr>
            <p:cNvPr id="593" name="Google Shape;593;p53"/>
            <p:cNvPicPr preferRelativeResize="0"/>
            <p:nvPr/>
          </p:nvPicPr>
          <p:blipFill rotWithShape="1">
            <a:blip r:embed="rId3">
              <a:alphaModFix/>
            </a:blip>
            <a:srcRect/>
            <a:stretch/>
          </p:blipFill>
          <p:spPr>
            <a:xfrm>
              <a:off x="3520340" y="2496274"/>
              <a:ext cx="203100" cy="203100"/>
            </a:xfrm>
            <a:prstGeom prst="rect">
              <a:avLst/>
            </a:prstGeom>
            <a:noFill/>
            <a:ln>
              <a:noFill/>
            </a:ln>
          </p:spPr>
        </p:pic>
      </p:grpSp>
      <p:sp>
        <p:nvSpPr>
          <p:cNvPr id="594" name="Google Shape;594;p53"/>
          <p:cNvSpPr/>
          <p:nvPr/>
        </p:nvSpPr>
        <p:spPr>
          <a:xfrm>
            <a:off x="3037013" y="721525"/>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595" name="Google Shape;595;p53"/>
          <p:cNvGrpSpPr/>
          <p:nvPr/>
        </p:nvGrpSpPr>
        <p:grpSpPr>
          <a:xfrm>
            <a:off x="3138969" y="838486"/>
            <a:ext cx="868660" cy="247248"/>
            <a:chOff x="3471866" y="2430005"/>
            <a:chExt cx="989700" cy="281700"/>
          </a:xfrm>
        </p:grpSpPr>
        <p:sp>
          <p:nvSpPr>
            <p:cNvPr id="596" name="Google Shape;596;p53"/>
            <p:cNvSpPr/>
            <p:nvPr/>
          </p:nvSpPr>
          <p:spPr>
            <a:xfrm>
              <a:off x="3471866" y="2430005"/>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B</a:t>
              </a:r>
              <a:endParaRPr sz="1000" b="0" i="0" u="none" strike="noStrike" cap="none">
                <a:solidFill>
                  <a:srgbClr val="212121"/>
                </a:solidFill>
                <a:latin typeface="Roboto"/>
                <a:ea typeface="Roboto"/>
                <a:cs typeface="Roboto"/>
                <a:sym typeface="Roboto"/>
              </a:endParaRPr>
            </a:p>
          </p:txBody>
        </p:sp>
        <p:pic>
          <p:nvPicPr>
            <p:cNvPr id="597" name="Google Shape;597;p53"/>
            <p:cNvPicPr preferRelativeResize="0"/>
            <p:nvPr/>
          </p:nvPicPr>
          <p:blipFill rotWithShape="1">
            <a:blip r:embed="rId3">
              <a:alphaModFix/>
            </a:blip>
            <a:srcRect/>
            <a:stretch/>
          </p:blipFill>
          <p:spPr>
            <a:xfrm>
              <a:off x="3520340" y="2469283"/>
              <a:ext cx="203100" cy="203100"/>
            </a:xfrm>
            <a:prstGeom prst="rect">
              <a:avLst/>
            </a:prstGeom>
            <a:noFill/>
            <a:ln>
              <a:noFill/>
            </a:ln>
          </p:spPr>
        </p:pic>
      </p:grpSp>
      <p:cxnSp>
        <p:nvCxnSpPr>
          <p:cNvPr id="598" name="Google Shape;598;p53"/>
          <p:cNvCxnSpPr>
            <a:stCxn id="599" idx="3"/>
            <a:endCxn id="600" idx="1"/>
          </p:cNvCxnSpPr>
          <p:nvPr/>
        </p:nvCxnSpPr>
        <p:spPr>
          <a:xfrm>
            <a:off x="1730534" y="1598649"/>
            <a:ext cx="1406700" cy="600"/>
          </a:xfrm>
          <a:prstGeom prst="bentConnector3">
            <a:avLst>
              <a:gd name="adj1" fmla="val 50003"/>
            </a:avLst>
          </a:prstGeom>
          <a:noFill/>
          <a:ln w="19050" cap="flat" cmpd="sng">
            <a:solidFill>
              <a:srgbClr val="4284F3"/>
            </a:solidFill>
            <a:prstDash val="solid"/>
            <a:round/>
            <a:headEnd type="triangle" w="sm" len="sm"/>
            <a:tailEnd type="none" w="sm" len="sm"/>
          </a:ln>
        </p:spPr>
      </p:cxnSp>
      <p:grpSp>
        <p:nvGrpSpPr>
          <p:cNvPr id="601" name="Google Shape;601;p53"/>
          <p:cNvGrpSpPr/>
          <p:nvPr/>
        </p:nvGrpSpPr>
        <p:grpSpPr>
          <a:xfrm>
            <a:off x="861957" y="1475086"/>
            <a:ext cx="868577" cy="247126"/>
            <a:chOff x="3027125" y="2882313"/>
            <a:chExt cx="1397100" cy="397500"/>
          </a:xfrm>
        </p:grpSpPr>
        <p:sp>
          <p:nvSpPr>
            <p:cNvPr id="599" name="Google Shape;599;p53"/>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602" name="Google Shape;602;p53"/>
            <p:cNvPicPr preferRelativeResize="0"/>
            <p:nvPr/>
          </p:nvPicPr>
          <p:blipFill>
            <a:blip r:embed="rId4">
              <a:alphaModFix/>
            </a:blip>
            <a:stretch>
              <a:fillRect/>
            </a:stretch>
          </p:blipFill>
          <p:spPr>
            <a:xfrm>
              <a:off x="3096250" y="2951938"/>
              <a:ext cx="258400" cy="258400"/>
            </a:xfrm>
            <a:prstGeom prst="rect">
              <a:avLst/>
            </a:prstGeom>
            <a:noFill/>
            <a:ln>
              <a:noFill/>
            </a:ln>
          </p:spPr>
        </p:pic>
      </p:grpSp>
      <p:grpSp>
        <p:nvGrpSpPr>
          <p:cNvPr id="603" name="Google Shape;603;p53"/>
          <p:cNvGrpSpPr/>
          <p:nvPr/>
        </p:nvGrpSpPr>
        <p:grpSpPr>
          <a:xfrm>
            <a:off x="3137320" y="1475086"/>
            <a:ext cx="868577" cy="247126"/>
            <a:chOff x="3027125" y="2882313"/>
            <a:chExt cx="1397100" cy="397500"/>
          </a:xfrm>
        </p:grpSpPr>
        <p:sp>
          <p:nvSpPr>
            <p:cNvPr id="600" name="Google Shape;600;p53"/>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604" name="Google Shape;604;p53"/>
            <p:cNvPicPr preferRelativeResize="0"/>
            <p:nvPr/>
          </p:nvPicPr>
          <p:blipFill>
            <a:blip r:embed="rId4">
              <a:alphaModFix/>
            </a:blip>
            <a:stretch>
              <a:fillRect/>
            </a:stretch>
          </p:blipFill>
          <p:spPr>
            <a:xfrm>
              <a:off x="3096250" y="2951938"/>
              <a:ext cx="258400" cy="258400"/>
            </a:xfrm>
            <a:prstGeom prst="rect">
              <a:avLst/>
            </a:prstGeom>
            <a:noFill/>
            <a:ln>
              <a:noFill/>
            </a:ln>
          </p:spPr>
        </p:pic>
      </p:grpSp>
      <p:pic>
        <p:nvPicPr>
          <p:cNvPr id="605" name="Google Shape;605;p53"/>
          <p:cNvPicPr preferRelativeResize="0"/>
          <p:nvPr/>
        </p:nvPicPr>
        <p:blipFill>
          <a:blip r:embed="rId5">
            <a:alphaModFix/>
          </a:blip>
          <a:stretch>
            <a:fillRect/>
          </a:stretch>
        </p:blipFill>
        <p:spPr>
          <a:xfrm>
            <a:off x="1929438" y="2777436"/>
            <a:ext cx="260268" cy="247250"/>
          </a:xfrm>
          <a:prstGeom prst="rect">
            <a:avLst/>
          </a:prstGeom>
          <a:noFill/>
          <a:ln>
            <a:noFill/>
          </a:ln>
        </p:spPr>
      </p:pic>
      <p:sp>
        <p:nvSpPr>
          <p:cNvPr id="606" name="Google Shape;606;p53"/>
          <p:cNvSpPr/>
          <p:nvPr/>
        </p:nvSpPr>
        <p:spPr>
          <a:xfrm>
            <a:off x="754425" y="271115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Pilot</a:t>
            </a:r>
            <a:endParaRPr sz="1200" b="0" i="0" u="none" strike="noStrike" cap="none">
              <a:solidFill>
                <a:srgbClr val="212121"/>
              </a:solidFill>
              <a:latin typeface="Roboto"/>
              <a:ea typeface="Roboto"/>
              <a:cs typeface="Roboto"/>
              <a:sym typeface="Roboto"/>
            </a:endParaRPr>
          </a:p>
        </p:txBody>
      </p:sp>
      <p:pic>
        <p:nvPicPr>
          <p:cNvPr id="607" name="Google Shape;607;p53"/>
          <p:cNvPicPr preferRelativeResize="0"/>
          <p:nvPr/>
        </p:nvPicPr>
        <p:blipFill>
          <a:blip r:embed="rId5">
            <a:alphaModFix/>
          </a:blip>
          <a:stretch>
            <a:fillRect/>
          </a:stretch>
        </p:blipFill>
        <p:spPr>
          <a:xfrm>
            <a:off x="763263" y="2786273"/>
            <a:ext cx="260268" cy="247250"/>
          </a:xfrm>
          <a:prstGeom prst="rect">
            <a:avLst/>
          </a:prstGeom>
          <a:noFill/>
          <a:ln>
            <a:noFill/>
          </a:ln>
        </p:spPr>
      </p:pic>
      <p:sp>
        <p:nvSpPr>
          <p:cNvPr id="608" name="Google Shape;608;p53"/>
          <p:cNvSpPr/>
          <p:nvPr/>
        </p:nvSpPr>
        <p:spPr>
          <a:xfrm>
            <a:off x="3063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Citadel</a:t>
            </a:r>
            <a:endParaRPr sz="1200" b="0" i="0" u="none" strike="noStrike" cap="none">
              <a:solidFill>
                <a:srgbClr val="212121"/>
              </a:solidFill>
              <a:latin typeface="Roboto"/>
              <a:ea typeface="Roboto"/>
              <a:cs typeface="Roboto"/>
              <a:sym typeface="Roboto"/>
            </a:endParaRPr>
          </a:p>
        </p:txBody>
      </p:sp>
      <p:pic>
        <p:nvPicPr>
          <p:cNvPr id="609" name="Google Shape;609;p53"/>
          <p:cNvPicPr preferRelativeResize="0"/>
          <p:nvPr/>
        </p:nvPicPr>
        <p:blipFill>
          <a:blip r:embed="rId5">
            <a:alphaModFix/>
          </a:blip>
          <a:stretch>
            <a:fillRect/>
          </a:stretch>
        </p:blipFill>
        <p:spPr>
          <a:xfrm>
            <a:off x="3072438" y="2777436"/>
            <a:ext cx="260268" cy="2472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54"/>
          <p:cNvSpPr/>
          <p:nvPr/>
        </p:nvSpPr>
        <p:spPr>
          <a:xfrm>
            <a:off x="0" y="0"/>
            <a:ext cx="9144000" cy="4672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4"/>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Life of a request in the mesh</a:t>
            </a:r>
            <a:endParaRPr/>
          </a:p>
        </p:txBody>
      </p:sp>
      <p:sp>
        <p:nvSpPr>
          <p:cNvPr id="616" name="Google Shape;616;p54"/>
          <p:cNvSpPr/>
          <p:nvPr/>
        </p:nvSpPr>
        <p:spPr>
          <a:xfrm>
            <a:off x="3081201" y="850751"/>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617" name="Google Shape;617;p54"/>
          <p:cNvSpPr/>
          <p:nvPr/>
        </p:nvSpPr>
        <p:spPr>
          <a:xfrm>
            <a:off x="803177" y="841938"/>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618" name="Google Shape;618;p54"/>
          <p:cNvSpPr/>
          <p:nvPr/>
        </p:nvSpPr>
        <p:spPr>
          <a:xfrm>
            <a:off x="1920600" y="27785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Mixer</a:t>
            </a:r>
            <a:endParaRPr sz="1200" b="0" i="0" u="none" strike="noStrike" cap="none">
              <a:solidFill>
                <a:srgbClr val="212121"/>
              </a:solidFill>
              <a:latin typeface="Roboto"/>
              <a:ea typeface="Roboto"/>
              <a:cs typeface="Roboto"/>
              <a:sym typeface="Roboto"/>
            </a:endParaRPr>
          </a:p>
        </p:txBody>
      </p:sp>
      <p:sp>
        <p:nvSpPr>
          <p:cNvPr id="619" name="Google Shape;619;p54"/>
          <p:cNvSpPr/>
          <p:nvPr/>
        </p:nvSpPr>
        <p:spPr>
          <a:xfrm>
            <a:off x="758989" y="797750"/>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620" name="Google Shape;620;p54"/>
          <p:cNvGrpSpPr/>
          <p:nvPr/>
        </p:nvGrpSpPr>
        <p:grpSpPr>
          <a:xfrm>
            <a:off x="861919" y="914668"/>
            <a:ext cx="868660" cy="247248"/>
            <a:chOff x="3471866" y="2456996"/>
            <a:chExt cx="989700" cy="281700"/>
          </a:xfrm>
        </p:grpSpPr>
        <p:sp>
          <p:nvSpPr>
            <p:cNvPr id="621" name="Google Shape;621;p54"/>
            <p:cNvSpPr/>
            <p:nvPr/>
          </p:nvSpPr>
          <p:spPr>
            <a:xfrm>
              <a:off x="3471866" y="2456996"/>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A</a:t>
              </a:r>
              <a:endParaRPr sz="1000" b="0" i="0" u="none" strike="noStrike" cap="none">
                <a:solidFill>
                  <a:srgbClr val="212121"/>
                </a:solidFill>
                <a:latin typeface="Roboto"/>
                <a:ea typeface="Roboto"/>
                <a:cs typeface="Roboto"/>
                <a:sym typeface="Roboto"/>
              </a:endParaRPr>
            </a:p>
          </p:txBody>
        </p:sp>
        <p:pic>
          <p:nvPicPr>
            <p:cNvPr id="622" name="Google Shape;622;p54"/>
            <p:cNvPicPr preferRelativeResize="0"/>
            <p:nvPr/>
          </p:nvPicPr>
          <p:blipFill rotWithShape="1">
            <a:blip r:embed="rId3">
              <a:alphaModFix/>
            </a:blip>
            <a:srcRect/>
            <a:stretch/>
          </p:blipFill>
          <p:spPr>
            <a:xfrm>
              <a:off x="3520340" y="2496274"/>
              <a:ext cx="203100" cy="203100"/>
            </a:xfrm>
            <a:prstGeom prst="rect">
              <a:avLst/>
            </a:prstGeom>
            <a:noFill/>
            <a:ln>
              <a:noFill/>
            </a:ln>
          </p:spPr>
        </p:pic>
      </p:grpSp>
      <p:sp>
        <p:nvSpPr>
          <p:cNvPr id="623" name="Google Shape;623;p54"/>
          <p:cNvSpPr/>
          <p:nvPr/>
        </p:nvSpPr>
        <p:spPr>
          <a:xfrm>
            <a:off x="3037013" y="797725"/>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624" name="Google Shape;624;p54"/>
          <p:cNvGrpSpPr/>
          <p:nvPr/>
        </p:nvGrpSpPr>
        <p:grpSpPr>
          <a:xfrm>
            <a:off x="3138969" y="914686"/>
            <a:ext cx="868660" cy="247248"/>
            <a:chOff x="3471866" y="2430005"/>
            <a:chExt cx="989700" cy="281700"/>
          </a:xfrm>
        </p:grpSpPr>
        <p:sp>
          <p:nvSpPr>
            <p:cNvPr id="625" name="Google Shape;625;p54"/>
            <p:cNvSpPr/>
            <p:nvPr/>
          </p:nvSpPr>
          <p:spPr>
            <a:xfrm>
              <a:off x="3471866" y="2430005"/>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B</a:t>
              </a:r>
              <a:endParaRPr sz="1000" b="0" i="0" u="none" strike="noStrike" cap="none">
                <a:solidFill>
                  <a:srgbClr val="212121"/>
                </a:solidFill>
                <a:latin typeface="Roboto"/>
                <a:ea typeface="Roboto"/>
                <a:cs typeface="Roboto"/>
                <a:sym typeface="Roboto"/>
              </a:endParaRPr>
            </a:p>
          </p:txBody>
        </p:sp>
        <p:pic>
          <p:nvPicPr>
            <p:cNvPr id="626" name="Google Shape;626;p54"/>
            <p:cNvPicPr preferRelativeResize="0"/>
            <p:nvPr/>
          </p:nvPicPr>
          <p:blipFill rotWithShape="1">
            <a:blip r:embed="rId3">
              <a:alphaModFix/>
            </a:blip>
            <a:srcRect/>
            <a:stretch/>
          </p:blipFill>
          <p:spPr>
            <a:xfrm>
              <a:off x="3520340" y="2469283"/>
              <a:ext cx="203100" cy="203100"/>
            </a:xfrm>
            <a:prstGeom prst="rect">
              <a:avLst/>
            </a:prstGeom>
            <a:noFill/>
            <a:ln>
              <a:noFill/>
            </a:ln>
          </p:spPr>
        </p:pic>
      </p:grpSp>
      <p:grpSp>
        <p:nvGrpSpPr>
          <p:cNvPr id="627" name="Google Shape;627;p54"/>
          <p:cNvGrpSpPr/>
          <p:nvPr/>
        </p:nvGrpSpPr>
        <p:grpSpPr>
          <a:xfrm>
            <a:off x="861957" y="1551286"/>
            <a:ext cx="868577" cy="247126"/>
            <a:chOff x="3027125" y="2882313"/>
            <a:chExt cx="1397100" cy="397500"/>
          </a:xfrm>
        </p:grpSpPr>
        <p:sp>
          <p:nvSpPr>
            <p:cNvPr id="628" name="Google Shape;628;p54"/>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629" name="Google Shape;629;p54"/>
            <p:cNvPicPr preferRelativeResize="0"/>
            <p:nvPr/>
          </p:nvPicPr>
          <p:blipFill>
            <a:blip r:embed="rId4">
              <a:alphaModFix/>
            </a:blip>
            <a:stretch>
              <a:fillRect/>
            </a:stretch>
          </p:blipFill>
          <p:spPr>
            <a:xfrm>
              <a:off x="3096250" y="2951938"/>
              <a:ext cx="258400" cy="258400"/>
            </a:xfrm>
            <a:prstGeom prst="rect">
              <a:avLst/>
            </a:prstGeom>
            <a:noFill/>
            <a:ln>
              <a:noFill/>
            </a:ln>
          </p:spPr>
        </p:pic>
      </p:grpSp>
      <p:grpSp>
        <p:nvGrpSpPr>
          <p:cNvPr id="630" name="Google Shape;630;p54"/>
          <p:cNvGrpSpPr/>
          <p:nvPr/>
        </p:nvGrpSpPr>
        <p:grpSpPr>
          <a:xfrm>
            <a:off x="3137320" y="1551286"/>
            <a:ext cx="868577" cy="247126"/>
            <a:chOff x="3027125" y="2882313"/>
            <a:chExt cx="1397100" cy="397500"/>
          </a:xfrm>
        </p:grpSpPr>
        <p:sp>
          <p:nvSpPr>
            <p:cNvPr id="631" name="Google Shape;631;p54"/>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632" name="Google Shape;632;p54"/>
            <p:cNvPicPr preferRelativeResize="0"/>
            <p:nvPr/>
          </p:nvPicPr>
          <p:blipFill>
            <a:blip r:embed="rId4">
              <a:alphaModFix/>
            </a:blip>
            <a:stretch>
              <a:fillRect/>
            </a:stretch>
          </p:blipFill>
          <p:spPr>
            <a:xfrm>
              <a:off x="3096250" y="2951938"/>
              <a:ext cx="258400" cy="258400"/>
            </a:xfrm>
            <a:prstGeom prst="rect">
              <a:avLst/>
            </a:prstGeom>
            <a:noFill/>
            <a:ln>
              <a:noFill/>
            </a:ln>
          </p:spPr>
        </p:pic>
      </p:grpSp>
      <p:pic>
        <p:nvPicPr>
          <p:cNvPr id="633" name="Google Shape;633;p54"/>
          <p:cNvPicPr preferRelativeResize="0"/>
          <p:nvPr/>
        </p:nvPicPr>
        <p:blipFill>
          <a:blip r:embed="rId5">
            <a:alphaModFix/>
          </a:blip>
          <a:stretch>
            <a:fillRect/>
          </a:stretch>
        </p:blipFill>
        <p:spPr>
          <a:xfrm>
            <a:off x="1929438" y="2853636"/>
            <a:ext cx="260268" cy="247250"/>
          </a:xfrm>
          <a:prstGeom prst="rect">
            <a:avLst/>
          </a:prstGeom>
          <a:noFill/>
          <a:ln>
            <a:noFill/>
          </a:ln>
        </p:spPr>
      </p:pic>
      <p:sp>
        <p:nvSpPr>
          <p:cNvPr id="634" name="Google Shape;634;p54"/>
          <p:cNvSpPr/>
          <p:nvPr/>
        </p:nvSpPr>
        <p:spPr>
          <a:xfrm>
            <a:off x="754425" y="278735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Pilot</a:t>
            </a:r>
            <a:endParaRPr sz="1200" b="0" i="0" u="none" strike="noStrike" cap="none">
              <a:solidFill>
                <a:srgbClr val="212121"/>
              </a:solidFill>
              <a:latin typeface="Roboto"/>
              <a:ea typeface="Roboto"/>
              <a:cs typeface="Roboto"/>
              <a:sym typeface="Roboto"/>
            </a:endParaRPr>
          </a:p>
        </p:txBody>
      </p:sp>
      <p:pic>
        <p:nvPicPr>
          <p:cNvPr id="635" name="Google Shape;635;p54"/>
          <p:cNvPicPr preferRelativeResize="0"/>
          <p:nvPr/>
        </p:nvPicPr>
        <p:blipFill>
          <a:blip r:embed="rId5">
            <a:alphaModFix/>
          </a:blip>
          <a:stretch>
            <a:fillRect/>
          </a:stretch>
        </p:blipFill>
        <p:spPr>
          <a:xfrm>
            <a:off x="763263" y="2862473"/>
            <a:ext cx="260268" cy="247250"/>
          </a:xfrm>
          <a:prstGeom prst="rect">
            <a:avLst/>
          </a:prstGeom>
          <a:noFill/>
          <a:ln>
            <a:noFill/>
          </a:ln>
        </p:spPr>
      </p:pic>
      <p:sp>
        <p:nvSpPr>
          <p:cNvPr id="636" name="Google Shape;636;p54"/>
          <p:cNvSpPr/>
          <p:nvPr/>
        </p:nvSpPr>
        <p:spPr>
          <a:xfrm>
            <a:off x="3063600" y="27785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Citadel</a:t>
            </a:r>
            <a:endParaRPr sz="1200" b="0" i="0" u="none" strike="noStrike" cap="none">
              <a:solidFill>
                <a:srgbClr val="212121"/>
              </a:solidFill>
              <a:latin typeface="Roboto"/>
              <a:ea typeface="Roboto"/>
              <a:cs typeface="Roboto"/>
              <a:sym typeface="Roboto"/>
            </a:endParaRPr>
          </a:p>
        </p:txBody>
      </p:sp>
      <p:pic>
        <p:nvPicPr>
          <p:cNvPr id="637" name="Google Shape;637;p54"/>
          <p:cNvPicPr preferRelativeResize="0"/>
          <p:nvPr/>
        </p:nvPicPr>
        <p:blipFill>
          <a:blip r:embed="rId5">
            <a:alphaModFix/>
          </a:blip>
          <a:stretch>
            <a:fillRect/>
          </a:stretch>
        </p:blipFill>
        <p:spPr>
          <a:xfrm>
            <a:off x="3072438" y="2853636"/>
            <a:ext cx="260268" cy="247250"/>
          </a:xfrm>
          <a:prstGeom prst="rect">
            <a:avLst/>
          </a:prstGeom>
          <a:noFill/>
          <a:ln>
            <a:noFill/>
          </a:ln>
        </p:spPr>
      </p:pic>
      <p:cxnSp>
        <p:nvCxnSpPr>
          <p:cNvPr id="638" name="Google Shape;638;p54"/>
          <p:cNvCxnSpPr>
            <a:stCxn id="631" idx="2"/>
            <a:endCxn id="618" idx="0"/>
          </p:cNvCxnSpPr>
          <p:nvPr/>
        </p:nvCxnSpPr>
        <p:spPr>
          <a:xfrm flipH="1">
            <a:off x="2455309" y="1798412"/>
            <a:ext cx="1116300" cy="980100"/>
          </a:xfrm>
          <a:prstGeom prst="straightConnector1">
            <a:avLst/>
          </a:prstGeom>
          <a:noFill/>
          <a:ln w="19050" cap="flat" cmpd="sng">
            <a:solidFill>
              <a:srgbClr val="4284F3"/>
            </a:solidFill>
            <a:prstDash val="solid"/>
            <a:round/>
            <a:headEnd type="none" w="sm" len="sm"/>
            <a:tailEnd type="triangle" w="sm" len="sm"/>
          </a:ln>
        </p:spPr>
      </p:cxnSp>
      <p:grpSp>
        <p:nvGrpSpPr>
          <p:cNvPr id="639" name="Google Shape;639;p54"/>
          <p:cNvGrpSpPr/>
          <p:nvPr/>
        </p:nvGrpSpPr>
        <p:grpSpPr>
          <a:xfrm>
            <a:off x="2018425" y="3184850"/>
            <a:ext cx="873850" cy="1116300"/>
            <a:chOff x="6535350" y="3319800"/>
            <a:chExt cx="873850" cy="1116300"/>
          </a:xfrm>
        </p:grpSpPr>
        <p:sp>
          <p:nvSpPr>
            <p:cNvPr id="640" name="Google Shape;640;p54"/>
            <p:cNvSpPr/>
            <p:nvPr/>
          </p:nvSpPr>
          <p:spPr>
            <a:xfrm rot="-5400000">
              <a:off x="6175950" y="3679200"/>
              <a:ext cx="11163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r"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Logging adapter</a:t>
              </a:r>
              <a:endParaRPr sz="1000" b="0" i="0" u="none" strike="noStrike" cap="none">
                <a:solidFill>
                  <a:srgbClr val="212121"/>
                </a:solidFill>
                <a:latin typeface="Roboto"/>
                <a:ea typeface="Roboto"/>
                <a:cs typeface="Roboto"/>
                <a:sym typeface="Roboto"/>
              </a:endParaRPr>
            </a:p>
          </p:txBody>
        </p:sp>
        <p:sp>
          <p:nvSpPr>
            <p:cNvPr id="641" name="Google Shape;641;p54"/>
            <p:cNvSpPr/>
            <p:nvPr/>
          </p:nvSpPr>
          <p:spPr>
            <a:xfrm rot="-5400000">
              <a:off x="6652300" y="3679200"/>
              <a:ext cx="11163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r"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Monitoring adapter</a:t>
              </a:r>
              <a:endParaRPr sz="1000">
                <a:solidFill>
                  <a:srgbClr val="212121"/>
                </a:solidFill>
                <a:latin typeface="Roboto"/>
                <a:ea typeface="Roboto"/>
                <a:cs typeface="Roboto"/>
                <a:sym typeface="Roboto"/>
              </a:endParaRPr>
            </a:p>
          </p:txBody>
        </p:sp>
      </p:grpSp>
      <p:sp>
        <p:nvSpPr>
          <p:cNvPr id="642" name="Google Shape;642;p54"/>
          <p:cNvSpPr txBox="1"/>
          <p:nvPr/>
        </p:nvSpPr>
        <p:spPr>
          <a:xfrm>
            <a:off x="4731300" y="1076275"/>
            <a:ext cx="4351200" cy="288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
                <a:solidFill>
                  <a:srgbClr val="434343"/>
                </a:solidFill>
                <a:latin typeface="Roboto"/>
                <a:ea typeface="Roboto"/>
                <a:cs typeface="Roboto"/>
                <a:sym typeface="Roboto"/>
              </a:rPr>
              <a:t>Envoy reports telemetry to Mixer (latency, response code, url, etc.)</a:t>
            </a:r>
            <a:endParaRPr>
              <a:solidFill>
                <a:srgbClr val="434343"/>
              </a:solidFill>
              <a:latin typeface="Roboto"/>
              <a:ea typeface="Roboto"/>
              <a:cs typeface="Roboto"/>
              <a:sym typeface="Roboto"/>
            </a:endParaRPr>
          </a:p>
          <a:p>
            <a:pPr marL="0" lvl="0" indent="0" algn="l" rtl="0">
              <a:lnSpc>
                <a:spcPct val="115000"/>
              </a:lnSpc>
              <a:spcBef>
                <a:spcPts val="1000"/>
              </a:spcBef>
              <a:spcAft>
                <a:spcPts val="0"/>
              </a:spcAft>
              <a:buNone/>
            </a:pPr>
            <a:endParaRPr>
              <a:solidFill>
                <a:srgbClr val="434343"/>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55"/>
          <p:cNvSpPr/>
          <p:nvPr/>
        </p:nvSpPr>
        <p:spPr>
          <a:xfrm>
            <a:off x="0" y="0"/>
            <a:ext cx="9144000" cy="4672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5"/>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Life of a request in the mesh</a:t>
            </a:r>
            <a:endParaRPr/>
          </a:p>
        </p:txBody>
      </p:sp>
      <p:sp>
        <p:nvSpPr>
          <p:cNvPr id="649" name="Google Shape;649;p55"/>
          <p:cNvSpPr txBox="1"/>
          <p:nvPr/>
        </p:nvSpPr>
        <p:spPr>
          <a:xfrm>
            <a:off x="4731300" y="1000075"/>
            <a:ext cx="4351200" cy="288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
                <a:latin typeface="Roboto"/>
                <a:ea typeface="Roboto"/>
                <a:cs typeface="Roboto"/>
                <a:sym typeface="Roboto"/>
              </a:rPr>
              <a:t>Client-side Envoy forwards response to original caller.</a:t>
            </a:r>
            <a:endParaRPr>
              <a:latin typeface="Roboto"/>
              <a:ea typeface="Roboto"/>
              <a:cs typeface="Roboto"/>
              <a:sym typeface="Roboto"/>
            </a:endParaRPr>
          </a:p>
        </p:txBody>
      </p:sp>
      <p:sp>
        <p:nvSpPr>
          <p:cNvPr id="650" name="Google Shape;650;p55"/>
          <p:cNvSpPr/>
          <p:nvPr/>
        </p:nvSpPr>
        <p:spPr>
          <a:xfrm>
            <a:off x="3081201" y="774551"/>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651" name="Google Shape;651;p55"/>
          <p:cNvSpPr/>
          <p:nvPr/>
        </p:nvSpPr>
        <p:spPr>
          <a:xfrm>
            <a:off x="803177" y="765738"/>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sp>
        <p:nvSpPr>
          <p:cNvPr id="652" name="Google Shape;652;p55"/>
          <p:cNvSpPr/>
          <p:nvPr/>
        </p:nvSpPr>
        <p:spPr>
          <a:xfrm>
            <a:off x="1920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Mixer</a:t>
            </a:r>
            <a:endParaRPr sz="1200" b="0" i="0" u="none" strike="noStrike" cap="none">
              <a:solidFill>
                <a:srgbClr val="212121"/>
              </a:solidFill>
              <a:latin typeface="Roboto"/>
              <a:ea typeface="Roboto"/>
              <a:cs typeface="Roboto"/>
              <a:sym typeface="Roboto"/>
            </a:endParaRPr>
          </a:p>
        </p:txBody>
      </p:sp>
      <p:sp>
        <p:nvSpPr>
          <p:cNvPr id="653" name="Google Shape;653;p55"/>
          <p:cNvSpPr/>
          <p:nvPr/>
        </p:nvSpPr>
        <p:spPr>
          <a:xfrm>
            <a:off x="758989" y="721550"/>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654" name="Google Shape;654;p55"/>
          <p:cNvGrpSpPr/>
          <p:nvPr/>
        </p:nvGrpSpPr>
        <p:grpSpPr>
          <a:xfrm>
            <a:off x="861919" y="838468"/>
            <a:ext cx="868660" cy="247248"/>
            <a:chOff x="3471866" y="2456996"/>
            <a:chExt cx="989700" cy="281700"/>
          </a:xfrm>
        </p:grpSpPr>
        <p:sp>
          <p:nvSpPr>
            <p:cNvPr id="655" name="Google Shape;655;p55"/>
            <p:cNvSpPr/>
            <p:nvPr/>
          </p:nvSpPr>
          <p:spPr>
            <a:xfrm>
              <a:off x="3471866" y="2456996"/>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A</a:t>
              </a:r>
              <a:endParaRPr sz="1000" b="0" i="0" u="none" strike="noStrike" cap="none">
                <a:solidFill>
                  <a:srgbClr val="212121"/>
                </a:solidFill>
                <a:latin typeface="Roboto"/>
                <a:ea typeface="Roboto"/>
                <a:cs typeface="Roboto"/>
                <a:sym typeface="Roboto"/>
              </a:endParaRPr>
            </a:p>
          </p:txBody>
        </p:sp>
        <p:pic>
          <p:nvPicPr>
            <p:cNvPr id="656" name="Google Shape;656;p55"/>
            <p:cNvPicPr preferRelativeResize="0"/>
            <p:nvPr/>
          </p:nvPicPr>
          <p:blipFill rotWithShape="1">
            <a:blip r:embed="rId3">
              <a:alphaModFix/>
            </a:blip>
            <a:srcRect/>
            <a:stretch/>
          </p:blipFill>
          <p:spPr>
            <a:xfrm>
              <a:off x="3520340" y="2496274"/>
              <a:ext cx="203100" cy="203100"/>
            </a:xfrm>
            <a:prstGeom prst="rect">
              <a:avLst/>
            </a:prstGeom>
            <a:noFill/>
            <a:ln>
              <a:noFill/>
            </a:ln>
          </p:spPr>
        </p:pic>
      </p:grpSp>
      <p:sp>
        <p:nvSpPr>
          <p:cNvPr id="657" name="Google Shape;657;p55"/>
          <p:cNvSpPr/>
          <p:nvPr/>
        </p:nvSpPr>
        <p:spPr>
          <a:xfrm>
            <a:off x="3037013" y="721525"/>
            <a:ext cx="1069500" cy="1090800"/>
          </a:xfrm>
          <a:prstGeom prst="roundRect">
            <a:avLst>
              <a:gd name="adj" fmla="val 1674"/>
            </a:avLst>
          </a:prstGeom>
          <a:solidFill>
            <a:srgbClr val="EDEDED"/>
          </a:solidFill>
          <a:ln>
            <a:noFill/>
          </a:ln>
          <a:effectLst>
            <a:outerShdw blurRad="19050" dist="6350" dir="5400000" algn="ctr" rotWithShape="0">
              <a:srgbClr val="000000">
                <a:alpha val="44710"/>
              </a:srgbClr>
            </a:outerShdw>
          </a:effectLst>
        </p:spPr>
        <p:txBody>
          <a:bodyPr spcFirstLastPara="1" wrap="square" lIns="429750" tIns="73150" rIns="45700" bIns="73150" anchor="ctr" anchorCtr="0">
            <a:noAutofit/>
          </a:bodyPr>
          <a:lstStyle/>
          <a:p>
            <a:pPr marL="0" marR="0" lvl="0" indent="0" algn="l" rtl="0">
              <a:lnSpc>
                <a:spcPct val="121428"/>
              </a:lnSpc>
              <a:spcBef>
                <a:spcPts val="200"/>
              </a:spcBef>
              <a:spcAft>
                <a:spcPts val="0"/>
              </a:spcAft>
              <a:buClr>
                <a:srgbClr val="757575"/>
              </a:buClr>
              <a:buFont typeface="Roboto"/>
              <a:buNone/>
            </a:pPr>
            <a:endParaRPr sz="700" b="0" i="0" u="none" strike="noStrike" cap="none">
              <a:solidFill>
                <a:srgbClr val="757575"/>
              </a:solidFill>
              <a:latin typeface="Roboto"/>
              <a:ea typeface="Roboto"/>
              <a:cs typeface="Roboto"/>
              <a:sym typeface="Roboto"/>
            </a:endParaRPr>
          </a:p>
        </p:txBody>
      </p:sp>
      <p:grpSp>
        <p:nvGrpSpPr>
          <p:cNvPr id="658" name="Google Shape;658;p55"/>
          <p:cNvGrpSpPr/>
          <p:nvPr/>
        </p:nvGrpSpPr>
        <p:grpSpPr>
          <a:xfrm>
            <a:off x="3138969" y="838486"/>
            <a:ext cx="868660" cy="247248"/>
            <a:chOff x="3471866" y="2430005"/>
            <a:chExt cx="989700" cy="281700"/>
          </a:xfrm>
        </p:grpSpPr>
        <p:sp>
          <p:nvSpPr>
            <p:cNvPr id="659" name="Google Shape;659;p55"/>
            <p:cNvSpPr/>
            <p:nvPr/>
          </p:nvSpPr>
          <p:spPr>
            <a:xfrm>
              <a:off x="3471866" y="2430005"/>
              <a:ext cx="989700" cy="2817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Service B</a:t>
              </a:r>
              <a:endParaRPr sz="1000" b="0" i="0" u="none" strike="noStrike" cap="none">
                <a:solidFill>
                  <a:srgbClr val="212121"/>
                </a:solidFill>
                <a:latin typeface="Roboto"/>
                <a:ea typeface="Roboto"/>
                <a:cs typeface="Roboto"/>
                <a:sym typeface="Roboto"/>
              </a:endParaRPr>
            </a:p>
          </p:txBody>
        </p:sp>
        <p:pic>
          <p:nvPicPr>
            <p:cNvPr id="660" name="Google Shape;660;p55"/>
            <p:cNvPicPr preferRelativeResize="0"/>
            <p:nvPr/>
          </p:nvPicPr>
          <p:blipFill rotWithShape="1">
            <a:blip r:embed="rId3">
              <a:alphaModFix/>
            </a:blip>
            <a:srcRect/>
            <a:stretch/>
          </p:blipFill>
          <p:spPr>
            <a:xfrm>
              <a:off x="3520340" y="2469283"/>
              <a:ext cx="203100" cy="203100"/>
            </a:xfrm>
            <a:prstGeom prst="rect">
              <a:avLst/>
            </a:prstGeom>
            <a:noFill/>
            <a:ln>
              <a:noFill/>
            </a:ln>
          </p:spPr>
        </p:pic>
      </p:grpSp>
      <p:grpSp>
        <p:nvGrpSpPr>
          <p:cNvPr id="661" name="Google Shape;661;p55"/>
          <p:cNvGrpSpPr/>
          <p:nvPr/>
        </p:nvGrpSpPr>
        <p:grpSpPr>
          <a:xfrm>
            <a:off x="861957" y="1475086"/>
            <a:ext cx="868577" cy="247126"/>
            <a:chOff x="3027125" y="2882313"/>
            <a:chExt cx="1397100" cy="397500"/>
          </a:xfrm>
        </p:grpSpPr>
        <p:sp>
          <p:nvSpPr>
            <p:cNvPr id="662" name="Google Shape;662;p55"/>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663" name="Google Shape;663;p55"/>
            <p:cNvPicPr preferRelativeResize="0"/>
            <p:nvPr/>
          </p:nvPicPr>
          <p:blipFill>
            <a:blip r:embed="rId4">
              <a:alphaModFix/>
            </a:blip>
            <a:stretch>
              <a:fillRect/>
            </a:stretch>
          </p:blipFill>
          <p:spPr>
            <a:xfrm>
              <a:off x="3096250" y="2951938"/>
              <a:ext cx="258400" cy="258400"/>
            </a:xfrm>
            <a:prstGeom prst="rect">
              <a:avLst/>
            </a:prstGeom>
            <a:noFill/>
            <a:ln>
              <a:noFill/>
            </a:ln>
          </p:spPr>
        </p:pic>
      </p:grpSp>
      <p:grpSp>
        <p:nvGrpSpPr>
          <p:cNvPr id="664" name="Google Shape;664;p55"/>
          <p:cNvGrpSpPr/>
          <p:nvPr/>
        </p:nvGrpSpPr>
        <p:grpSpPr>
          <a:xfrm>
            <a:off x="3137320" y="1475086"/>
            <a:ext cx="868577" cy="247126"/>
            <a:chOff x="3027125" y="2882313"/>
            <a:chExt cx="1397100" cy="397500"/>
          </a:xfrm>
        </p:grpSpPr>
        <p:sp>
          <p:nvSpPr>
            <p:cNvPr id="665" name="Google Shape;665;p55"/>
            <p:cNvSpPr/>
            <p:nvPr/>
          </p:nvSpPr>
          <p:spPr>
            <a:xfrm>
              <a:off x="3027125" y="2882313"/>
              <a:ext cx="13971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000">
                  <a:solidFill>
                    <a:srgbClr val="212121"/>
                  </a:solidFill>
                  <a:latin typeface="Roboto"/>
                  <a:ea typeface="Roboto"/>
                  <a:cs typeface="Roboto"/>
                  <a:sym typeface="Roboto"/>
                </a:rPr>
                <a:t>proxy</a:t>
              </a:r>
              <a:endParaRPr sz="1000" b="0" i="0" u="none" strike="noStrike" cap="none">
                <a:solidFill>
                  <a:srgbClr val="212121"/>
                </a:solidFill>
                <a:latin typeface="Roboto"/>
                <a:ea typeface="Roboto"/>
                <a:cs typeface="Roboto"/>
                <a:sym typeface="Roboto"/>
              </a:endParaRPr>
            </a:p>
          </p:txBody>
        </p:sp>
        <p:pic>
          <p:nvPicPr>
            <p:cNvPr id="666" name="Google Shape;666;p55"/>
            <p:cNvPicPr preferRelativeResize="0"/>
            <p:nvPr/>
          </p:nvPicPr>
          <p:blipFill>
            <a:blip r:embed="rId4">
              <a:alphaModFix/>
            </a:blip>
            <a:stretch>
              <a:fillRect/>
            </a:stretch>
          </p:blipFill>
          <p:spPr>
            <a:xfrm>
              <a:off x="3096250" y="2951938"/>
              <a:ext cx="258400" cy="258400"/>
            </a:xfrm>
            <a:prstGeom prst="rect">
              <a:avLst/>
            </a:prstGeom>
            <a:noFill/>
            <a:ln>
              <a:noFill/>
            </a:ln>
          </p:spPr>
        </p:pic>
      </p:grpSp>
      <p:pic>
        <p:nvPicPr>
          <p:cNvPr id="667" name="Google Shape;667;p55"/>
          <p:cNvPicPr preferRelativeResize="0"/>
          <p:nvPr/>
        </p:nvPicPr>
        <p:blipFill>
          <a:blip r:embed="rId5">
            <a:alphaModFix/>
          </a:blip>
          <a:stretch>
            <a:fillRect/>
          </a:stretch>
        </p:blipFill>
        <p:spPr>
          <a:xfrm>
            <a:off x="1929438" y="2777436"/>
            <a:ext cx="260268" cy="247250"/>
          </a:xfrm>
          <a:prstGeom prst="rect">
            <a:avLst/>
          </a:prstGeom>
          <a:noFill/>
          <a:ln>
            <a:noFill/>
          </a:ln>
        </p:spPr>
      </p:pic>
      <p:cxnSp>
        <p:nvCxnSpPr>
          <p:cNvPr id="668" name="Google Shape;668;p55"/>
          <p:cNvCxnSpPr>
            <a:stCxn id="655" idx="2"/>
            <a:endCxn id="662" idx="0"/>
          </p:cNvCxnSpPr>
          <p:nvPr/>
        </p:nvCxnSpPr>
        <p:spPr>
          <a:xfrm rot="-5400000" flipH="1">
            <a:off x="1101849" y="1280117"/>
            <a:ext cx="389400" cy="600"/>
          </a:xfrm>
          <a:prstGeom prst="bentConnector3">
            <a:avLst>
              <a:gd name="adj1" fmla="val 49996"/>
            </a:avLst>
          </a:prstGeom>
          <a:noFill/>
          <a:ln w="19050" cap="flat" cmpd="sng">
            <a:solidFill>
              <a:srgbClr val="4284F3"/>
            </a:solidFill>
            <a:prstDash val="solid"/>
            <a:round/>
            <a:headEnd type="triangle" w="sm" len="sm"/>
            <a:tailEnd type="none" w="sm" len="sm"/>
          </a:ln>
        </p:spPr>
      </p:cxnSp>
      <p:sp>
        <p:nvSpPr>
          <p:cNvPr id="669" name="Google Shape;669;p55"/>
          <p:cNvSpPr/>
          <p:nvPr/>
        </p:nvSpPr>
        <p:spPr>
          <a:xfrm>
            <a:off x="754425" y="271115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Pilot</a:t>
            </a:r>
            <a:endParaRPr sz="1200" b="0" i="0" u="none" strike="noStrike" cap="none">
              <a:solidFill>
                <a:srgbClr val="212121"/>
              </a:solidFill>
              <a:latin typeface="Roboto"/>
              <a:ea typeface="Roboto"/>
              <a:cs typeface="Roboto"/>
              <a:sym typeface="Roboto"/>
            </a:endParaRPr>
          </a:p>
        </p:txBody>
      </p:sp>
      <p:pic>
        <p:nvPicPr>
          <p:cNvPr id="670" name="Google Shape;670;p55"/>
          <p:cNvPicPr preferRelativeResize="0"/>
          <p:nvPr/>
        </p:nvPicPr>
        <p:blipFill>
          <a:blip r:embed="rId5">
            <a:alphaModFix/>
          </a:blip>
          <a:stretch>
            <a:fillRect/>
          </a:stretch>
        </p:blipFill>
        <p:spPr>
          <a:xfrm>
            <a:off x="763263" y="2786273"/>
            <a:ext cx="260268" cy="247250"/>
          </a:xfrm>
          <a:prstGeom prst="rect">
            <a:avLst/>
          </a:prstGeom>
          <a:noFill/>
          <a:ln>
            <a:noFill/>
          </a:ln>
        </p:spPr>
      </p:pic>
      <p:sp>
        <p:nvSpPr>
          <p:cNvPr id="671" name="Google Shape;671;p55"/>
          <p:cNvSpPr/>
          <p:nvPr/>
        </p:nvSpPr>
        <p:spPr>
          <a:xfrm>
            <a:off x="3063600" y="2702300"/>
            <a:ext cx="1069500" cy="3975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292600" tIns="36575" rIns="45700" bIns="36575" anchor="ctr" anchorCtr="0">
            <a:noAutofit/>
          </a:bodyPr>
          <a:lstStyle/>
          <a:p>
            <a:pPr marL="0" marR="0" lvl="0" indent="0" algn="l" rtl="0">
              <a:lnSpc>
                <a:spcPct val="100000"/>
              </a:lnSpc>
              <a:spcBef>
                <a:spcPts val="0"/>
              </a:spcBef>
              <a:spcAft>
                <a:spcPts val="0"/>
              </a:spcAft>
              <a:buClr>
                <a:srgbClr val="000000"/>
              </a:buClr>
              <a:buFont typeface="Roboto"/>
              <a:buNone/>
            </a:pPr>
            <a:r>
              <a:rPr lang="en" sz="1200">
                <a:solidFill>
                  <a:srgbClr val="212121"/>
                </a:solidFill>
                <a:latin typeface="Roboto"/>
                <a:ea typeface="Roboto"/>
                <a:cs typeface="Roboto"/>
                <a:sym typeface="Roboto"/>
              </a:rPr>
              <a:t>Citadel</a:t>
            </a:r>
            <a:endParaRPr sz="1200" b="0" i="0" u="none" strike="noStrike" cap="none">
              <a:solidFill>
                <a:srgbClr val="212121"/>
              </a:solidFill>
              <a:latin typeface="Roboto"/>
              <a:ea typeface="Roboto"/>
              <a:cs typeface="Roboto"/>
              <a:sym typeface="Roboto"/>
            </a:endParaRPr>
          </a:p>
        </p:txBody>
      </p:sp>
      <p:pic>
        <p:nvPicPr>
          <p:cNvPr id="672" name="Google Shape;672;p55"/>
          <p:cNvPicPr preferRelativeResize="0"/>
          <p:nvPr/>
        </p:nvPicPr>
        <p:blipFill>
          <a:blip r:embed="rId5">
            <a:alphaModFix/>
          </a:blip>
          <a:stretch>
            <a:fillRect/>
          </a:stretch>
        </p:blipFill>
        <p:spPr>
          <a:xfrm>
            <a:off x="3072438" y="2777436"/>
            <a:ext cx="260268" cy="247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3"/>
          <p:cNvSpPr txBox="1">
            <a:spLocks noGrp="1"/>
          </p:cNvSpPr>
          <p:nvPr>
            <p:ph type="body" idx="1"/>
          </p:nvPr>
        </p:nvSpPr>
        <p:spPr>
          <a:xfrm>
            <a:off x="457200" y="1324069"/>
            <a:ext cx="8556600" cy="2617500"/>
          </a:xfrm>
          <a:prstGeom prst="rect">
            <a:avLst/>
          </a:prstGeom>
          <a:noFill/>
          <a:ln>
            <a:noFill/>
          </a:ln>
        </p:spPr>
        <p:txBody>
          <a:bodyPr spcFirstLastPara="1" wrap="square" lIns="0" tIns="0" rIns="0" bIns="0" anchor="t" anchorCtr="0">
            <a:noAutofit/>
          </a:bodyPr>
          <a:lstStyle/>
          <a:p>
            <a:pPr marL="342900" marR="0" lvl="0" indent="-336550" algn="l" rtl="0">
              <a:lnSpc>
                <a:spcPct val="200000"/>
              </a:lnSpc>
              <a:spcBef>
                <a:spcPts val="0"/>
              </a:spcBef>
              <a:spcAft>
                <a:spcPts val="0"/>
              </a:spcAft>
              <a:buSzPts val="2700"/>
              <a:buChar char="•"/>
            </a:pPr>
            <a:r>
              <a:rPr lang="en" sz="2700"/>
              <a:t>Elevate the network to the needs of applications</a:t>
            </a:r>
            <a:endParaRPr sz="2700"/>
          </a:p>
          <a:p>
            <a:pPr marL="342900" marR="0" lvl="0" indent="-336550" algn="l" rtl="0">
              <a:lnSpc>
                <a:spcPct val="200000"/>
              </a:lnSpc>
              <a:spcBef>
                <a:spcPts val="0"/>
              </a:spcBef>
              <a:spcAft>
                <a:spcPts val="0"/>
              </a:spcAft>
              <a:buSzPts val="2700"/>
              <a:buChar char="•"/>
            </a:pPr>
            <a:r>
              <a:rPr lang="en" sz="2700"/>
              <a:t>Uniform observability regardless of platform</a:t>
            </a:r>
            <a:endParaRPr sz="2700"/>
          </a:p>
          <a:p>
            <a:pPr marL="342900" marR="0" lvl="0" indent="-336550" algn="l" rtl="0">
              <a:lnSpc>
                <a:spcPct val="200000"/>
              </a:lnSpc>
              <a:spcBef>
                <a:spcPts val="0"/>
              </a:spcBef>
              <a:spcAft>
                <a:spcPts val="0"/>
              </a:spcAft>
              <a:buSzPts val="2700"/>
              <a:buChar char="•"/>
            </a:pPr>
            <a:r>
              <a:rPr lang="en" sz="2700"/>
              <a:t>Security by default, everywhere</a:t>
            </a:r>
            <a:endParaRPr sz="2700"/>
          </a:p>
          <a:p>
            <a:pPr marL="0" marR="0" lvl="0" indent="0" algn="l" rtl="0">
              <a:lnSpc>
                <a:spcPct val="90000"/>
              </a:lnSpc>
              <a:spcBef>
                <a:spcPts val="1600"/>
              </a:spcBef>
              <a:spcAft>
                <a:spcPts val="160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4"/>
          <p:cNvSpPr txBox="1">
            <a:spLocks noGrp="1"/>
          </p:cNvSpPr>
          <p:nvPr>
            <p:ph type="body" idx="1"/>
          </p:nvPr>
        </p:nvSpPr>
        <p:spPr>
          <a:xfrm>
            <a:off x="240500" y="251025"/>
            <a:ext cx="8702700" cy="1677000"/>
          </a:xfrm>
          <a:prstGeom prst="rect">
            <a:avLst/>
          </a:prstGeom>
          <a:noFill/>
          <a:ln>
            <a:noFill/>
          </a:ln>
        </p:spPr>
        <p:txBody>
          <a:bodyPr spcFirstLastPara="1" wrap="square" lIns="0" tIns="137150" rIns="0" bIns="0" anchor="t" anchorCtr="0">
            <a:noAutofit/>
          </a:bodyPr>
          <a:lstStyle/>
          <a:p>
            <a:pPr marL="139700" marR="139700" lvl="0" indent="0" algn="l" rtl="0">
              <a:lnSpc>
                <a:spcPct val="100000"/>
              </a:lnSpc>
              <a:spcBef>
                <a:spcPts val="0"/>
              </a:spcBef>
              <a:spcAft>
                <a:spcPts val="0"/>
              </a:spcAft>
              <a:buNone/>
            </a:pPr>
            <a:r>
              <a:rPr lang="en" sz="1400">
                <a:latin typeface="Courier New"/>
                <a:ea typeface="Courier New"/>
                <a:cs typeface="Courier New"/>
                <a:sym typeface="Courier New"/>
              </a:rPr>
              <a:t>try {</a:t>
            </a:r>
            <a:endParaRPr sz="1400">
              <a:latin typeface="Courier New"/>
              <a:ea typeface="Courier New"/>
              <a:cs typeface="Courier New"/>
              <a:sym typeface="Courier New"/>
            </a:endParaRPr>
          </a:p>
          <a:p>
            <a:pPr marL="139700" marR="139700" lvl="0" indent="0" algn="l" rtl="0">
              <a:lnSpc>
                <a:spcPct val="100000"/>
              </a:lnSpc>
              <a:spcBef>
                <a:spcPts val="0"/>
              </a:spcBef>
              <a:spcAft>
                <a:spcPts val="0"/>
              </a:spcAft>
              <a:buNone/>
            </a:pPr>
            <a:r>
              <a:rPr lang="en" sz="1400">
                <a:latin typeface="Courier New"/>
                <a:ea typeface="Courier New"/>
                <a:cs typeface="Courier New"/>
                <a:sym typeface="Courier New"/>
              </a:rPr>
              <a:t>   HttpResponse response = httpClient.get(</a:t>
            </a:r>
            <a:endParaRPr sz="1400">
              <a:latin typeface="Courier New"/>
              <a:ea typeface="Courier New"/>
              <a:cs typeface="Courier New"/>
              <a:sym typeface="Courier New"/>
            </a:endParaRPr>
          </a:p>
          <a:p>
            <a:pPr marL="139700" marR="139700" lvl="0" indent="0" algn="l" rtl="0">
              <a:lnSpc>
                <a:spcPct val="100000"/>
              </a:lnSpc>
              <a:spcBef>
                <a:spcPts val="0"/>
              </a:spcBef>
              <a:spcAft>
                <a:spcPts val="0"/>
              </a:spcAft>
              <a:buNone/>
            </a:pPr>
            <a:r>
              <a:rPr lang="en" sz="1400">
                <a:latin typeface="Courier New"/>
                <a:ea typeface="Courier New"/>
                <a:cs typeface="Courier New"/>
                <a:sym typeface="Courier New"/>
              </a:rPr>
              <a:t>     “</a:t>
            </a:r>
            <a:r>
              <a:rPr lang="en" sz="1400" u="sng">
                <a:solidFill>
                  <a:schemeClr val="hlink"/>
                </a:solidFill>
                <a:latin typeface="Courier New"/>
                <a:ea typeface="Courier New"/>
                <a:cs typeface="Courier New"/>
                <a:sym typeface="Courier New"/>
                <a:hlinkClick r:id="rId3"/>
              </a:rPr>
              <a:t>http://secretsauce.internal/recipe</a:t>
            </a:r>
            <a:r>
              <a:rPr lang="en" sz="1400">
                <a:latin typeface="Courier New"/>
                <a:ea typeface="Courier New"/>
                <a:cs typeface="Courier New"/>
                <a:sym typeface="Courier New"/>
              </a:rPr>
              <a:t>”);</a:t>
            </a:r>
            <a:endParaRPr sz="1400">
              <a:latin typeface="Courier New"/>
              <a:ea typeface="Courier New"/>
              <a:cs typeface="Courier New"/>
              <a:sym typeface="Courier New"/>
            </a:endParaRPr>
          </a:p>
          <a:p>
            <a:pPr marL="139700" marR="139700" lvl="0" indent="0" algn="l" rtl="0">
              <a:lnSpc>
                <a:spcPct val="100000"/>
              </a:lnSpc>
              <a:spcBef>
                <a:spcPts val="0"/>
              </a:spcBef>
              <a:spcAft>
                <a:spcPts val="0"/>
              </a:spcAft>
              <a:buNone/>
            </a:pPr>
            <a:r>
              <a:rPr lang="en" sz="1400">
                <a:latin typeface="Courier New"/>
                <a:ea typeface="Courier New"/>
                <a:cs typeface="Courier New"/>
                <a:sym typeface="Courier New"/>
              </a:rPr>
              <a:t>   cook(response.body);</a:t>
            </a:r>
            <a:endParaRPr sz="1400">
              <a:latin typeface="Courier New"/>
              <a:ea typeface="Courier New"/>
              <a:cs typeface="Courier New"/>
              <a:sym typeface="Courier New"/>
            </a:endParaRPr>
          </a:p>
          <a:p>
            <a:pPr marL="139700" marR="139700" lvl="0" indent="0" algn="l" rtl="0">
              <a:lnSpc>
                <a:spcPct val="100000"/>
              </a:lnSpc>
              <a:spcBef>
                <a:spcPts val="0"/>
              </a:spcBef>
              <a:spcAft>
                <a:spcPts val="0"/>
              </a:spcAft>
              <a:buNone/>
            </a:pPr>
            <a:r>
              <a:rPr lang="en" sz="1400">
                <a:latin typeface="Courier New"/>
                <a:ea typeface="Courier New"/>
                <a:cs typeface="Courier New"/>
                <a:sym typeface="Courier New"/>
              </a:rPr>
              <a:t>} catch (NetworkError ne) {</a:t>
            </a:r>
            <a:endParaRPr sz="1400">
              <a:latin typeface="Courier New"/>
              <a:ea typeface="Courier New"/>
              <a:cs typeface="Courier New"/>
              <a:sym typeface="Courier New"/>
            </a:endParaRPr>
          </a:p>
          <a:p>
            <a:pPr marL="139700" marR="139700" lvl="0" indent="0" algn="l" rtl="0">
              <a:lnSpc>
                <a:spcPct val="100000"/>
              </a:lnSpc>
              <a:spcBef>
                <a:spcPts val="0"/>
              </a:spcBef>
              <a:spcAft>
                <a:spcPts val="0"/>
              </a:spcAft>
              <a:buNone/>
            </a:pPr>
            <a:r>
              <a:rPr lang="en" sz="1400">
                <a:latin typeface="Courier New"/>
                <a:ea typeface="Courier New"/>
                <a:cs typeface="Courier New"/>
                <a:sym typeface="Courier New"/>
              </a:rPr>
              <a:t>   </a:t>
            </a:r>
            <a:r>
              <a:rPr lang="en" sz="1400" b="1">
                <a:latin typeface="Courier New"/>
                <a:ea typeface="Courier New"/>
                <a:cs typeface="Courier New"/>
                <a:sym typeface="Courier New"/>
              </a:rPr>
              <a:t>fixmePleaseOMG</a:t>
            </a:r>
            <a:r>
              <a:rPr lang="en" sz="1400">
                <a:latin typeface="Courier New"/>
                <a:ea typeface="Courier New"/>
                <a:cs typeface="Courier New"/>
                <a:sym typeface="Courier New"/>
              </a:rPr>
              <a:t>(ne);</a:t>
            </a:r>
            <a:endParaRPr sz="1400">
              <a:latin typeface="Courier New"/>
              <a:ea typeface="Courier New"/>
              <a:cs typeface="Courier New"/>
              <a:sym typeface="Courier New"/>
            </a:endParaRPr>
          </a:p>
          <a:p>
            <a:pPr marL="139700" marR="139700" lvl="0" indent="0" algn="l" rtl="0">
              <a:lnSpc>
                <a:spcPct val="100000"/>
              </a:lnSpc>
              <a:spcBef>
                <a:spcPts val="0"/>
              </a:spcBef>
              <a:spcAft>
                <a:spcPts val="0"/>
              </a:spcAft>
              <a:buNone/>
            </a:pPr>
            <a:r>
              <a:rPr lang="en" sz="1400">
                <a:latin typeface="Courier New"/>
                <a:ea typeface="Courier New"/>
                <a:cs typeface="Courier New"/>
                <a:sym typeface="Courier New"/>
              </a:rPr>
              <a:t>}</a:t>
            </a:r>
            <a:endParaRPr sz="1400">
              <a:latin typeface="Courier New"/>
              <a:ea typeface="Courier New"/>
              <a:cs typeface="Courier New"/>
              <a:sym typeface="Courier New"/>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5"/>
          <p:cNvSpPr txBox="1">
            <a:spLocks noGrp="1"/>
          </p:cNvSpPr>
          <p:nvPr>
            <p:ph type="body" idx="1"/>
          </p:nvPr>
        </p:nvSpPr>
        <p:spPr>
          <a:xfrm>
            <a:off x="240500" y="251025"/>
            <a:ext cx="8702700" cy="4380300"/>
          </a:xfrm>
          <a:prstGeom prst="rect">
            <a:avLst/>
          </a:prstGeom>
          <a:noFill/>
          <a:ln>
            <a:noFill/>
          </a:ln>
        </p:spPr>
        <p:txBody>
          <a:bodyPr spcFirstLastPara="1" wrap="square" lIns="0" tIns="137150" rIns="0" bIns="0" anchor="t" anchorCtr="0">
            <a:noAutofit/>
          </a:bodyPr>
          <a:lstStyle/>
          <a:p>
            <a:pPr marL="139700" marR="139700" lvl="0" indent="0" algn="l" rtl="0">
              <a:lnSpc>
                <a:spcPct val="100000"/>
              </a:lnSpc>
              <a:spcBef>
                <a:spcPts val="0"/>
              </a:spcBef>
              <a:spcAft>
                <a:spcPts val="0"/>
              </a:spcAft>
              <a:buNone/>
            </a:pPr>
            <a:r>
              <a:rPr lang="en" sz="1400">
                <a:latin typeface="Courier New"/>
                <a:ea typeface="Courier New"/>
                <a:cs typeface="Courier New"/>
                <a:sym typeface="Courier New"/>
              </a:rPr>
              <a:t>try {</a:t>
            </a:r>
            <a:endParaRPr sz="1400">
              <a:latin typeface="Courier New"/>
              <a:ea typeface="Courier New"/>
              <a:cs typeface="Courier New"/>
              <a:sym typeface="Courier New"/>
            </a:endParaRPr>
          </a:p>
          <a:p>
            <a:pPr marL="139700" marR="139700" lvl="0" indent="0" algn="l" rtl="0">
              <a:lnSpc>
                <a:spcPct val="100000"/>
              </a:lnSpc>
              <a:spcBef>
                <a:spcPts val="1000"/>
              </a:spcBef>
              <a:spcAft>
                <a:spcPts val="0"/>
              </a:spcAft>
              <a:buNone/>
            </a:pPr>
            <a:r>
              <a:rPr lang="en" sz="1400" b="1">
                <a:latin typeface="Courier New"/>
                <a:ea typeface="Courier New"/>
                <a:cs typeface="Courier New"/>
                <a:sym typeface="Courier New"/>
              </a:rPr>
              <a:t>   // Load balancing</a:t>
            </a:r>
            <a:endParaRPr sz="1400" b="1">
              <a:latin typeface="Courier New"/>
              <a:ea typeface="Courier New"/>
              <a:cs typeface="Courier New"/>
              <a:sym typeface="Courier New"/>
            </a:endParaRPr>
          </a:p>
          <a:p>
            <a:pPr marL="139700" marR="139700" lvl="0" indent="0" algn="l" rtl="0">
              <a:lnSpc>
                <a:spcPct val="100000"/>
              </a:lnSpc>
              <a:spcBef>
                <a:spcPts val="1000"/>
              </a:spcBef>
              <a:spcAft>
                <a:spcPts val="0"/>
              </a:spcAft>
              <a:buNone/>
            </a:pPr>
            <a:r>
              <a:rPr lang="en" sz="1400">
                <a:latin typeface="Courier New"/>
                <a:ea typeface="Courier New"/>
                <a:cs typeface="Courier New"/>
                <a:sym typeface="Courier New"/>
              </a:rPr>
              <a:t>   </a:t>
            </a:r>
            <a:r>
              <a:rPr lang="en" sz="1400" b="1">
                <a:latin typeface="Courier New"/>
                <a:ea typeface="Courier New"/>
                <a:cs typeface="Courier New"/>
                <a:sym typeface="Courier New"/>
              </a:rPr>
              <a:t>IP ip = DNS.lookupSRV(“secretsauce.internal”).pickOne();</a:t>
            </a:r>
            <a:endParaRPr sz="1400" b="1">
              <a:latin typeface="Courier New"/>
              <a:ea typeface="Courier New"/>
              <a:cs typeface="Courier New"/>
              <a:sym typeface="Courier New"/>
            </a:endParaRPr>
          </a:p>
          <a:p>
            <a:pPr marL="139700" marR="139700" lvl="0" indent="0" algn="l" rtl="0">
              <a:lnSpc>
                <a:spcPct val="100000"/>
              </a:lnSpc>
              <a:spcBef>
                <a:spcPts val="1000"/>
              </a:spcBef>
              <a:spcAft>
                <a:spcPts val="0"/>
              </a:spcAft>
              <a:buNone/>
            </a:pPr>
            <a:r>
              <a:rPr lang="en" sz="1400">
                <a:latin typeface="Courier New"/>
                <a:ea typeface="Courier New"/>
                <a:cs typeface="Courier New"/>
                <a:sym typeface="Courier New"/>
              </a:rPr>
              <a:t>   HttpResponse response = httpClient.open(ip).get(</a:t>
            </a:r>
            <a:endParaRPr sz="1400">
              <a:latin typeface="Courier New"/>
              <a:ea typeface="Courier New"/>
              <a:cs typeface="Courier New"/>
              <a:sym typeface="Courier New"/>
            </a:endParaRPr>
          </a:p>
          <a:p>
            <a:pPr marL="139700" marR="139700" lvl="0" indent="0" algn="l" rtl="0">
              <a:lnSpc>
                <a:spcPct val="100000"/>
              </a:lnSpc>
              <a:spcBef>
                <a:spcPts val="1000"/>
              </a:spcBef>
              <a:spcAft>
                <a:spcPts val="0"/>
              </a:spcAft>
              <a:buNone/>
            </a:pPr>
            <a:r>
              <a:rPr lang="en" sz="1400">
                <a:latin typeface="Courier New"/>
                <a:ea typeface="Courier New"/>
                <a:cs typeface="Courier New"/>
                <a:sym typeface="Courier New"/>
              </a:rPr>
              <a:t>     “</a:t>
            </a:r>
            <a:r>
              <a:rPr lang="en" sz="1400" u="sng">
                <a:solidFill>
                  <a:schemeClr val="hlink"/>
                </a:solidFill>
                <a:latin typeface="Courier New"/>
                <a:ea typeface="Courier New"/>
                <a:cs typeface="Courier New"/>
                <a:sym typeface="Courier New"/>
                <a:hlinkClick r:id="rId3"/>
              </a:rPr>
              <a:t>http://secretsauce.internal/recipe</a:t>
            </a:r>
            <a:r>
              <a:rPr lang="en" sz="1400">
                <a:latin typeface="Courier New"/>
                <a:ea typeface="Courier New"/>
                <a:cs typeface="Courier New"/>
                <a:sym typeface="Courier New"/>
              </a:rPr>
              <a:t>”);</a:t>
            </a:r>
            <a:endParaRPr sz="1400">
              <a:latin typeface="Courier New"/>
              <a:ea typeface="Courier New"/>
              <a:cs typeface="Courier New"/>
              <a:sym typeface="Courier New"/>
            </a:endParaRPr>
          </a:p>
          <a:p>
            <a:pPr marL="139700" marR="139700" lvl="0" indent="0" algn="l" rtl="0">
              <a:lnSpc>
                <a:spcPct val="100000"/>
              </a:lnSpc>
              <a:spcBef>
                <a:spcPts val="1000"/>
              </a:spcBef>
              <a:spcAft>
                <a:spcPts val="0"/>
              </a:spcAft>
              <a:buNone/>
            </a:pPr>
            <a:r>
              <a:rPr lang="en" sz="1400">
                <a:latin typeface="Courier New"/>
                <a:ea typeface="Courier New"/>
                <a:cs typeface="Courier New"/>
                <a:sym typeface="Courier New"/>
              </a:rPr>
              <a:t>   cook(response.body);</a:t>
            </a:r>
            <a:endParaRPr sz="1400">
              <a:latin typeface="Courier New"/>
              <a:ea typeface="Courier New"/>
              <a:cs typeface="Courier New"/>
              <a:sym typeface="Courier New"/>
            </a:endParaRPr>
          </a:p>
          <a:p>
            <a:pPr marL="139700" marR="139700" lvl="0" indent="0" algn="l" rtl="0">
              <a:lnSpc>
                <a:spcPct val="100000"/>
              </a:lnSpc>
              <a:spcBef>
                <a:spcPts val="1000"/>
              </a:spcBef>
              <a:spcAft>
                <a:spcPts val="0"/>
              </a:spcAft>
              <a:buNone/>
            </a:pPr>
            <a:r>
              <a:rPr lang="en" sz="1400">
                <a:latin typeface="Courier New"/>
                <a:ea typeface="Courier New"/>
                <a:cs typeface="Courier New"/>
                <a:sym typeface="Courier New"/>
              </a:rPr>
              <a:t>} catch (NetworkError ne) {</a:t>
            </a:r>
            <a:endParaRPr sz="1400">
              <a:latin typeface="Courier New"/>
              <a:ea typeface="Courier New"/>
              <a:cs typeface="Courier New"/>
              <a:sym typeface="Courier New"/>
            </a:endParaRPr>
          </a:p>
          <a:p>
            <a:pPr marL="139700" marR="139700" lvl="0" indent="0" algn="l" rtl="0">
              <a:lnSpc>
                <a:spcPct val="100000"/>
              </a:lnSpc>
              <a:spcBef>
                <a:spcPts val="1000"/>
              </a:spcBef>
              <a:spcAft>
                <a:spcPts val="0"/>
              </a:spcAft>
              <a:buNone/>
            </a:pPr>
            <a:r>
              <a:rPr lang="en" sz="1400">
                <a:latin typeface="Courier New"/>
                <a:ea typeface="Courier New"/>
                <a:cs typeface="Courier New"/>
                <a:sym typeface="Courier New"/>
              </a:rPr>
              <a:t>   fixmePleaseOMG(ne);</a:t>
            </a:r>
            <a:endParaRPr sz="1400">
              <a:latin typeface="Courier New"/>
              <a:ea typeface="Courier New"/>
              <a:cs typeface="Courier New"/>
              <a:sym typeface="Courier New"/>
            </a:endParaRPr>
          </a:p>
          <a:p>
            <a:pPr marL="139700" marR="139700" lvl="0" indent="0" algn="l" rtl="0">
              <a:lnSpc>
                <a:spcPct val="100000"/>
              </a:lnSpc>
              <a:spcBef>
                <a:spcPts val="1000"/>
              </a:spcBef>
              <a:spcAft>
                <a:spcPts val="1000"/>
              </a:spcAft>
              <a:buNone/>
            </a:pPr>
            <a:r>
              <a:rPr lang="en" sz="1400">
                <a:latin typeface="Courier New"/>
                <a:ea typeface="Courier New"/>
                <a:cs typeface="Courier New"/>
                <a:sym typeface="Courier New"/>
              </a:rPr>
              <a:t>}</a:t>
            </a:r>
            <a:endParaRPr sz="1400">
              <a:latin typeface="Courier New"/>
              <a:ea typeface="Courier New"/>
              <a:cs typeface="Courier New"/>
              <a:sym typeface="Courier New"/>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body" idx="1"/>
          </p:nvPr>
        </p:nvSpPr>
        <p:spPr>
          <a:xfrm>
            <a:off x="240488" y="251025"/>
            <a:ext cx="9144000" cy="4595100"/>
          </a:xfrm>
          <a:prstGeom prst="rect">
            <a:avLst/>
          </a:prstGeom>
          <a:noFill/>
          <a:ln>
            <a:noFill/>
          </a:ln>
        </p:spPr>
        <p:txBody>
          <a:bodyPr spcFirstLastPara="1" wrap="square" lIns="0" tIns="137150" rIns="0" bIns="0" anchor="t" anchorCtr="0">
            <a:noAutofit/>
          </a:bodyPr>
          <a:lstStyle/>
          <a:p>
            <a:pPr marL="139700" marR="139700" lvl="0" indent="0" algn="l" rtl="0">
              <a:lnSpc>
                <a:spcPct val="100000"/>
              </a:lnSpc>
              <a:spcBef>
                <a:spcPts val="0"/>
              </a:spcBef>
              <a:spcAft>
                <a:spcPts val="0"/>
              </a:spcAft>
              <a:buClr>
                <a:schemeClr val="dk2"/>
              </a:buClr>
              <a:buSzPts val="800"/>
              <a:buFont typeface="Arial"/>
              <a:buNone/>
            </a:pPr>
            <a:r>
              <a:rPr lang="en" sz="1800" b="1">
                <a:latin typeface="Courier New"/>
                <a:ea typeface="Courier New"/>
                <a:cs typeface="Courier New"/>
                <a:sym typeface="Courier New"/>
              </a:rPr>
              <a:t>for (int i = 0; i &lt; 3; i++) {  // Retry</a:t>
            </a:r>
            <a:endParaRPr sz="1800" b="1">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try {</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IP ip = DNS.lookupSRV(“secretsauce.internal”).pickOne();</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HttpResponse response = httpClient.open(ip).get(</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a:t>
            </a:r>
            <a:r>
              <a:rPr lang="en" sz="1800" u="sng">
                <a:solidFill>
                  <a:schemeClr val="hlink"/>
                </a:solidFill>
                <a:latin typeface="Courier New"/>
                <a:ea typeface="Courier New"/>
                <a:cs typeface="Courier New"/>
                <a:sym typeface="Courier New"/>
                <a:hlinkClick r:id="rId3"/>
              </a:rPr>
              <a:t>http://secretsauce.internal/recipe</a:t>
            </a:r>
            <a:r>
              <a:rPr lang="en" sz="1800">
                <a:latin typeface="Courier New"/>
                <a:ea typeface="Courier New"/>
                <a:cs typeface="Courier New"/>
                <a:sym typeface="Courier New"/>
              </a:rPr>
              <a:t>”);</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cook(response.body);</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catch (NetworkError ne) {</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a:t>
            </a:r>
            <a:r>
              <a:rPr lang="en" sz="1800" b="1">
                <a:latin typeface="Courier New"/>
                <a:ea typeface="Courier New"/>
                <a:cs typeface="Courier New"/>
                <a:sym typeface="Courier New"/>
              </a:rPr>
              <a:t>if (i  == 2) fixmePleaseOMG(ne);</a:t>
            </a:r>
            <a:endParaRPr sz="1800" b="1">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b="1">
                <a:latin typeface="Courier New"/>
                <a:ea typeface="Courier New"/>
                <a:cs typeface="Courier New"/>
                <a:sym typeface="Courier New"/>
              </a:rPr>
              <a:t>   else Thread.sleep(random(5) * 1000);</a:t>
            </a:r>
            <a:endParaRPr sz="1800" b="1">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a:t>
            </a:r>
            <a:endParaRPr sz="1800">
              <a:latin typeface="Courier New"/>
              <a:ea typeface="Courier New"/>
              <a:cs typeface="Courier New"/>
              <a:sym typeface="Courier New"/>
            </a:endParaRPr>
          </a:p>
          <a:p>
            <a:pPr marL="0" marR="139700" lvl="0" indent="0" algn="l" rtl="0">
              <a:lnSpc>
                <a:spcPct val="100000"/>
              </a:lnSpc>
              <a:spcBef>
                <a:spcPts val="0"/>
              </a:spcBef>
              <a:spcAft>
                <a:spcPts val="0"/>
              </a:spcAft>
              <a:buNone/>
            </a:pPr>
            <a:r>
              <a:rPr lang="en" sz="1800">
                <a:latin typeface="Courier New"/>
                <a:ea typeface="Courier New"/>
                <a:cs typeface="Courier New"/>
                <a:sym typeface="Courier New"/>
              </a:rPr>
              <a:t>}</a:t>
            </a:r>
            <a:endParaRPr sz="1800">
              <a:latin typeface="Courier New"/>
              <a:ea typeface="Courier New"/>
              <a:cs typeface="Courier New"/>
              <a:sym typeface="Courier New"/>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7"/>
          <p:cNvSpPr txBox="1">
            <a:spLocks noGrp="1"/>
          </p:cNvSpPr>
          <p:nvPr>
            <p:ph type="body" idx="1"/>
          </p:nvPr>
        </p:nvSpPr>
        <p:spPr>
          <a:xfrm>
            <a:off x="240488" y="251025"/>
            <a:ext cx="9144000" cy="4595100"/>
          </a:xfrm>
          <a:prstGeom prst="rect">
            <a:avLst/>
          </a:prstGeom>
          <a:noFill/>
          <a:ln>
            <a:noFill/>
          </a:ln>
        </p:spPr>
        <p:txBody>
          <a:bodyPr spcFirstLastPara="1" wrap="square" lIns="0" tIns="137150" rIns="0" bIns="0" anchor="t" anchorCtr="0">
            <a:noAutofit/>
          </a:bodyPr>
          <a:lstStyle/>
          <a:p>
            <a:pPr marL="139700" marR="139700" lvl="0" indent="0" algn="l" rtl="0">
              <a:lnSpc>
                <a:spcPct val="100000"/>
              </a:lnSpc>
              <a:spcBef>
                <a:spcPts val="0"/>
              </a:spcBef>
              <a:spcAft>
                <a:spcPts val="0"/>
              </a:spcAft>
              <a:buNone/>
            </a:pPr>
            <a:r>
              <a:rPr lang="en" sz="1800" b="1">
                <a:latin typeface="Courier New"/>
                <a:ea typeface="Courier New"/>
                <a:cs typeface="Courier New"/>
                <a:sym typeface="Courier New"/>
              </a:rPr>
              <a:t>Secret key = new Secret(new File(“/somewhere/safe/key”);</a:t>
            </a:r>
            <a:endParaRPr sz="1800" b="1">
              <a:latin typeface="Courier New"/>
              <a:ea typeface="Courier New"/>
              <a:cs typeface="Courier New"/>
              <a:sym typeface="Courier New"/>
            </a:endParaRPr>
          </a:p>
          <a:p>
            <a:pPr marL="139700" marR="139700" lvl="0" indent="0" algn="l" rtl="0">
              <a:lnSpc>
                <a:spcPct val="100000"/>
              </a:lnSpc>
              <a:spcBef>
                <a:spcPts val="0"/>
              </a:spcBef>
              <a:spcAft>
                <a:spcPts val="0"/>
              </a:spcAft>
              <a:buNone/>
            </a:pPr>
            <a:r>
              <a:rPr lang="en" sz="1800">
                <a:latin typeface="Courier New"/>
                <a:ea typeface="Courier New"/>
                <a:cs typeface="Courier New"/>
                <a:sym typeface="Courier New"/>
              </a:rPr>
              <a:t>for (int i = 0; i &lt; 3; i++) {</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try {</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IP ip = DNS.lookupSRV(“secretsauce.internal”).pickOne();</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HttpResponse response = httpClient.open(ip)</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a:t>
            </a:r>
            <a:r>
              <a:rPr lang="en" sz="1800" b="1">
                <a:latin typeface="Courier New"/>
                <a:ea typeface="Courier New"/>
                <a:cs typeface="Courier New"/>
                <a:sym typeface="Courier New"/>
              </a:rPr>
              <a:t>.setHeader(“Authorization”, key.toString())</a:t>
            </a:r>
            <a:endParaRPr sz="1800" b="1">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.get(“</a:t>
            </a:r>
            <a:r>
              <a:rPr lang="en" sz="1800" u="sng">
                <a:solidFill>
                  <a:schemeClr val="hlink"/>
                </a:solidFill>
                <a:latin typeface="Courier New"/>
                <a:ea typeface="Courier New"/>
                <a:cs typeface="Courier New"/>
                <a:sym typeface="Courier New"/>
                <a:hlinkClick r:id="rId3"/>
              </a:rPr>
              <a:t>http://secretsauce.internal/recipe</a:t>
            </a:r>
            <a:r>
              <a:rPr lang="en" sz="1800">
                <a:latin typeface="Courier New"/>
                <a:ea typeface="Courier New"/>
                <a:cs typeface="Courier New"/>
                <a:sym typeface="Courier New"/>
              </a:rPr>
              <a:t>”);</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cook(response.body);</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catch (NetworkError ne) {</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if (i  == 2) fixmePleaseOMG(ne);</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else Thread.sleep(random(5) * 1000);</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a:t>
            </a:r>
            <a:endParaRPr sz="1800">
              <a:latin typeface="Courier New"/>
              <a:ea typeface="Courier New"/>
              <a:cs typeface="Courier New"/>
              <a:sym typeface="Courier New"/>
            </a:endParaRPr>
          </a:p>
          <a:p>
            <a:pPr marL="0" marR="139700" lvl="0" indent="0" algn="l" rtl="0">
              <a:lnSpc>
                <a:spcPct val="100000"/>
              </a:lnSpc>
              <a:spcBef>
                <a:spcPts val="0"/>
              </a:spcBef>
              <a:spcAft>
                <a:spcPts val="0"/>
              </a:spcAft>
              <a:buNone/>
            </a:pPr>
            <a:r>
              <a:rPr lang="en" sz="1800">
                <a:latin typeface="Courier New"/>
                <a:ea typeface="Courier New"/>
                <a:cs typeface="Courier New"/>
                <a:sym typeface="Courier New"/>
              </a:rPr>
              <a:t>}</a:t>
            </a:r>
            <a:endParaRPr sz="1800">
              <a:latin typeface="Courier New"/>
              <a:ea typeface="Courier New"/>
              <a:cs typeface="Courier New"/>
              <a:sym typeface="Courier New"/>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8"/>
          <p:cNvSpPr txBox="1">
            <a:spLocks noGrp="1"/>
          </p:cNvSpPr>
          <p:nvPr>
            <p:ph type="body" idx="1"/>
          </p:nvPr>
        </p:nvSpPr>
        <p:spPr>
          <a:xfrm>
            <a:off x="240488" y="251025"/>
            <a:ext cx="9144000" cy="4595100"/>
          </a:xfrm>
          <a:prstGeom prst="rect">
            <a:avLst/>
          </a:prstGeom>
          <a:noFill/>
          <a:ln>
            <a:noFill/>
          </a:ln>
        </p:spPr>
        <p:txBody>
          <a:bodyPr spcFirstLastPara="1" wrap="square" lIns="0" tIns="137150" rIns="0" bIns="0" anchor="t" anchorCtr="0">
            <a:noAutofit/>
          </a:bodyPr>
          <a:lstStyle/>
          <a:p>
            <a:pPr marL="139700" marR="139700" lvl="0" indent="0" algn="l" rtl="0">
              <a:lnSpc>
                <a:spcPct val="100000"/>
              </a:lnSpc>
              <a:spcBef>
                <a:spcPts val="0"/>
              </a:spcBef>
              <a:spcAft>
                <a:spcPts val="0"/>
              </a:spcAft>
              <a:buNone/>
            </a:pPr>
            <a:r>
              <a:rPr lang="en" sz="1800">
                <a:latin typeface="Courier New"/>
                <a:ea typeface="Courier New"/>
                <a:cs typeface="Courier New"/>
                <a:sym typeface="Courier New"/>
              </a:rPr>
              <a:t>Secret key = new Secret(new File(“/somewhere/safe/key”);</a:t>
            </a:r>
            <a:endParaRPr sz="1800">
              <a:latin typeface="Courier New"/>
              <a:ea typeface="Courier New"/>
              <a:cs typeface="Courier New"/>
              <a:sym typeface="Courier New"/>
            </a:endParaRPr>
          </a:p>
          <a:p>
            <a:pPr marL="139700" marR="139700" lvl="0" indent="0" algn="l" rtl="0">
              <a:lnSpc>
                <a:spcPct val="100000"/>
              </a:lnSpc>
              <a:spcBef>
                <a:spcPts val="0"/>
              </a:spcBef>
              <a:spcAft>
                <a:spcPts val="0"/>
              </a:spcAft>
              <a:buNone/>
            </a:pPr>
            <a:r>
              <a:rPr lang="en" sz="1800">
                <a:latin typeface="Courier New"/>
                <a:ea typeface="Courier New"/>
                <a:cs typeface="Courier New"/>
                <a:sym typeface="Courier New"/>
              </a:rPr>
              <a:t>for (int i = 0; i &lt; 3; i++) {</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try {</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IP ip = DNS.lookupSRV(“secretsauce.internal”).pickOne();</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HttpResponse response = httpClient.open(ip)</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.setHeader(“Authorization”, key.toString())</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.get(“</a:t>
            </a:r>
            <a:r>
              <a:rPr lang="en" sz="1800" u="sng">
                <a:solidFill>
                  <a:schemeClr val="hlink"/>
                </a:solidFill>
                <a:latin typeface="Courier New"/>
                <a:ea typeface="Courier New"/>
                <a:cs typeface="Courier New"/>
                <a:sym typeface="Courier New"/>
                <a:hlinkClick r:id="rId3"/>
              </a:rPr>
              <a:t>http://secretsauce.internal/recipe</a:t>
            </a:r>
            <a:r>
              <a:rPr lang="en" sz="1800">
                <a:latin typeface="Courier New"/>
                <a:ea typeface="Courier New"/>
                <a:cs typeface="Courier New"/>
                <a:sym typeface="Courier New"/>
              </a:rPr>
              <a:t>”);</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b="1">
                <a:latin typeface="Courier New"/>
                <a:ea typeface="Courier New"/>
                <a:cs typeface="Courier New"/>
                <a:sym typeface="Courier New"/>
              </a:rPr>
              <a:t>   log(“Success”);</a:t>
            </a:r>
            <a:endParaRPr sz="1800" b="1">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cook(response.body);</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catch (NetworkError ne) {</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b="1">
                <a:latin typeface="Courier New"/>
                <a:ea typeface="Courier New"/>
                <a:cs typeface="Courier New"/>
                <a:sym typeface="Courier New"/>
              </a:rPr>
              <a:t>   log(“Failed”);</a:t>
            </a:r>
            <a:endParaRPr sz="1800" b="1">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if (i  == 2) fixmePleaseOMG(ne);</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   else Thread.sleep(random(5) * 1000);</a:t>
            </a:r>
            <a:endParaRPr sz="1800">
              <a:latin typeface="Courier New"/>
              <a:ea typeface="Courier New"/>
              <a:cs typeface="Courier New"/>
              <a:sym typeface="Courier New"/>
            </a:endParaRPr>
          </a:p>
          <a:p>
            <a:pPr marL="482600" marR="139700" lvl="0" indent="0" algn="l" rtl="0">
              <a:lnSpc>
                <a:spcPct val="100000"/>
              </a:lnSpc>
              <a:spcBef>
                <a:spcPts val="0"/>
              </a:spcBef>
              <a:spcAft>
                <a:spcPts val="0"/>
              </a:spcAft>
              <a:buNone/>
            </a:pPr>
            <a:r>
              <a:rPr lang="en" sz="1800">
                <a:latin typeface="Courier New"/>
                <a:ea typeface="Courier New"/>
                <a:cs typeface="Courier New"/>
                <a:sym typeface="Courier New"/>
              </a:rPr>
              <a:t>}</a:t>
            </a:r>
            <a:endParaRPr sz="1800">
              <a:latin typeface="Courier New"/>
              <a:ea typeface="Courier New"/>
              <a:cs typeface="Courier New"/>
              <a:sym typeface="Courier New"/>
            </a:endParaRPr>
          </a:p>
          <a:p>
            <a:pPr marL="0" marR="139700" lvl="0" indent="0" algn="l" rtl="0">
              <a:lnSpc>
                <a:spcPct val="100000"/>
              </a:lnSpc>
              <a:spcBef>
                <a:spcPts val="0"/>
              </a:spcBef>
              <a:spcAft>
                <a:spcPts val="0"/>
              </a:spcAft>
              <a:buNone/>
            </a:pPr>
            <a:r>
              <a:rPr lang="en" sz="1800">
                <a:latin typeface="Courier New"/>
                <a:ea typeface="Courier New"/>
                <a:cs typeface="Courier New"/>
                <a:sym typeface="Courier New"/>
              </a:rPr>
              <a:t>}</a:t>
            </a:r>
            <a:endParaRPr sz="1800">
              <a:latin typeface="Courier New"/>
              <a:ea typeface="Courier New"/>
              <a:cs typeface="Courier New"/>
              <a:sym typeface="Courier New"/>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9"/>
          <p:cNvSpPr/>
          <p:nvPr/>
        </p:nvSpPr>
        <p:spPr>
          <a:xfrm>
            <a:off x="-12919" y="-51694"/>
            <a:ext cx="9253200" cy="5195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234" name="Google Shape;234;p39"/>
          <p:cNvPicPr preferRelativeResize="0"/>
          <p:nvPr/>
        </p:nvPicPr>
        <p:blipFill>
          <a:blip r:embed="rId3">
            <a:alphaModFix/>
          </a:blip>
          <a:stretch>
            <a:fillRect/>
          </a:stretch>
        </p:blipFill>
        <p:spPr>
          <a:xfrm flipH="1">
            <a:off x="1250588" y="-650381"/>
            <a:ext cx="8062838" cy="2660737"/>
          </a:xfrm>
          <a:prstGeom prst="rect">
            <a:avLst/>
          </a:prstGeom>
          <a:noFill/>
          <a:ln>
            <a:noFill/>
          </a:ln>
        </p:spPr>
      </p:pic>
      <p:pic>
        <p:nvPicPr>
          <p:cNvPr id="235" name="Google Shape;235;p39"/>
          <p:cNvPicPr preferRelativeResize="0"/>
          <p:nvPr/>
        </p:nvPicPr>
        <p:blipFill>
          <a:blip r:embed="rId4">
            <a:alphaModFix/>
          </a:blip>
          <a:stretch>
            <a:fillRect/>
          </a:stretch>
        </p:blipFill>
        <p:spPr>
          <a:xfrm>
            <a:off x="2498194" y="670856"/>
            <a:ext cx="8062838" cy="2660737"/>
          </a:xfrm>
          <a:prstGeom prst="rect">
            <a:avLst/>
          </a:prstGeom>
          <a:noFill/>
          <a:ln>
            <a:noFill/>
          </a:ln>
        </p:spPr>
      </p:pic>
      <p:pic>
        <p:nvPicPr>
          <p:cNvPr id="236" name="Google Shape;236;p39"/>
          <p:cNvPicPr preferRelativeResize="0"/>
          <p:nvPr/>
        </p:nvPicPr>
        <p:blipFill>
          <a:blip r:embed="rId4">
            <a:alphaModFix/>
          </a:blip>
          <a:stretch>
            <a:fillRect/>
          </a:stretch>
        </p:blipFill>
        <p:spPr>
          <a:xfrm>
            <a:off x="540581" y="1241381"/>
            <a:ext cx="8062838" cy="2660737"/>
          </a:xfrm>
          <a:prstGeom prst="rect">
            <a:avLst/>
          </a:prstGeom>
          <a:noFill/>
          <a:ln>
            <a:noFill/>
          </a:ln>
        </p:spPr>
      </p:pic>
      <p:pic>
        <p:nvPicPr>
          <p:cNvPr id="237" name="Google Shape;237;p39"/>
          <p:cNvPicPr preferRelativeResize="0"/>
          <p:nvPr/>
        </p:nvPicPr>
        <p:blipFill>
          <a:blip r:embed="rId5">
            <a:alphaModFix/>
          </a:blip>
          <a:stretch>
            <a:fillRect/>
          </a:stretch>
        </p:blipFill>
        <p:spPr>
          <a:xfrm>
            <a:off x="1250588" y="1922344"/>
            <a:ext cx="8062838" cy="2660737"/>
          </a:xfrm>
          <a:prstGeom prst="rect">
            <a:avLst/>
          </a:prstGeom>
          <a:noFill/>
          <a:ln>
            <a:noFill/>
          </a:ln>
        </p:spPr>
      </p:pic>
      <p:pic>
        <p:nvPicPr>
          <p:cNvPr id="238" name="Google Shape;238;p39"/>
          <p:cNvPicPr preferRelativeResize="0"/>
          <p:nvPr/>
        </p:nvPicPr>
        <p:blipFill>
          <a:blip r:embed="rId4">
            <a:alphaModFix/>
          </a:blip>
          <a:stretch>
            <a:fillRect/>
          </a:stretch>
        </p:blipFill>
        <p:spPr>
          <a:xfrm>
            <a:off x="-293456" y="2823225"/>
            <a:ext cx="8062838" cy="2660737"/>
          </a:xfrm>
          <a:prstGeom prst="rect">
            <a:avLst/>
          </a:prstGeom>
          <a:noFill/>
          <a:ln>
            <a:noFill/>
          </a:ln>
        </p:spPr>
      </p:pic>
      <p:pic>
        <p:nvPicPr>
          <p:cNvPr id="239" name="Google Shape;239;p39"/>
          <p:cNvPicPr preferRelativeResize="0"/>
          <p:nvPr/>
        </p:nvPicPr>
        <p:blipFill>
          <a:blip r:embed="rId4">
            <a:alphaModFix/>
          </a:blip>
          <a:stretch>
            <a:fillRect/>
          </a:stretch>
        </p:blipFill>
        <p:spPr>
          <a:xfrm>
            <a:off x="2498194" y="2390775"/>
            <a:ext cx="8062838" cy="266073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8"/>
                                        </p:tgtEl>
                                        <p:attrNameLst>
                                          <p:attrName>style.visibility</p:attrName>
                                        </p:attrNameLst>
                                      </p:cBhvr>
                                      <p:to>
                                        <p:strVal val="visible"/>
                                      </p:to>
                                    </p:set>
                                    <p:animEffect transition="in" filter="fade">
                                      <p:cBhvr>
                                        <p:cTn id="7" dur="1000"/>
                                        <p:tgtEl>
                                          <p:spTgt spid="23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9"/>
                                        </p:tgtEl>
                                        <p:attrNameLst>
                                          <p:attrName>style.visibility</p:attrName>
                                        </p:attrNameLst>
                                      </p:cBhvr>
                                      <p:to>
                                        <p:strVal val="visible"/>
                                      </p:to>
                                    </p:set>
                                    <p:animEffect transition="in" filter="fade">
                                      <p:cBhvr>
                                        <p:cTn id="12" dur="1000"/>
                                        <p:tgtEl>
                                          <p:spTgt spid="23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6"/>
                                        </p:tgtEl>
                                        <p:attrNameLst>
                                          <p:attrName>style.visibility</p:attrName>
                                        </p:attrNameLst>
                                      </p:cBhvr>
                                      <p:to>
                                        <p:strVal val="visible"/>
                                      </p:to>
                                    </p:set>
                                    <p:animEffect transition="in" filter="fade">
                                      <p:cBhvr>
                                        <p:cTn id="17" dur="1000"/>
                                        <p:tgtEl>
                                          <p:spTgt spid="23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5"/>
                                        </p:tgtEl>
                                        <p:attrNameLst>
                                          <p:attrName>style.visibility</p:attrName>
                                        </p:attrNameLst>
                                      </p:cBhvr>
                                      <p:to>
                                        <p:strVal val="visible"/>
                                      </p:to>
                                    </p:set>
                                    <p:animEffect transition="in" filter="fade">
                                      <p:cBhvr>
                                        <p:cTn id="22" dur="1000"/>
                                        <p:tgtEl>
                                          <p:spTgt spid="23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4"/>
                                        </p:tgtEl>
                                        <p:attrNameLst>
                                          <p:attrName>style.visibility</p:attrName>
                                        </p:attrNameLst>
                                      </p:cBhvr>
                                      <p:to>
                                        <p:strVal val="visible"/>
                                      </p:to>
                                    </p:set>
                                    <p:animEffect transition="in" filter="fade">
                                      <p:cBhvr>
                                        <p:cTn id="27" dur="1000"/>
                                        <p:tgtEl>
                                          <p:spTgt spid="23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4"/>
                                        </p:tgtEl>
                                        <p:attrNameLst>
                                          <p:attrName>style.visibility</p:attrName>
                                        </p:attrNameLst>
                                      </p:cBhvr>
                                      <p:to>
                                        <p:strVal val="visible"/>
                                      </p:to>
                                    </p:set>
                                    <p:animEffect transition="in" filter="fade">
                                      <p:cBhvr>
                                        <p:cTn id="32" dur="1000"/>
                                        <p:tgtEl>
                                          <p:spTgt spid="23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9"/>
                                        </p:tgtEl>
                                        <p:attrNameLst>
                                          <p:attrName>style.visibility</p:attrName>
                                        </p:attrNameLst>
                                      </p:cBhvr>
                                      <p:to>
                                        <p:strVal val="visible"/>
                                      </p:to>
                                    </p:set>
                                    <p:animEffect transition="in" filter="fade">
                                      <p:cBhvr>
                                        <p:cTn id="37" dur="10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2046</Words>
  <Application>Microsoft Macintosh PowerPoint</Application>
  <PresentationFormat>On-screen Show (16:9)</PresentationFormat>
  <Paragraphs>317</Paragraphs>
  <Slides>25</Slides>
  <Notes>25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25</vt:i4>
      </vt:variant>
    </vt:vector>
  </HeadingPairs>
  <TitlesOfParts>
    <vt:vector size="34" baseType="lpstr">
      <vt:lpstr>Roboto Medium</vt:lpstr>
      <vt:lpstr>Roboto</vt:lpstr>
      <vt:lpstr>Calibri</vt:lpstr>
      <vt:lpstr>Arial</vt:lpstr>
      <vt:lpstr>Courier New</vt:lpstr>
      <vt:lpstr>Consolas</vt:lpstr>
      <vt:lpstr>Roboto Light</vt:lpstr>
      <vt:lpstr>Simple Light</vt:lpstr>
      <vt:lpstr>Material</vt:lpstr>
      <vt:lpstr>Istio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Istio Architecture</vt:lpstr>
      <vt:lpstr>Resiliency</vt:lpstr>
      <vt:lpstr>Resiliency Testing</vt:lpstr>
      <vt:lpstr>Traffic Splitting</vt:lpstr>
      <vt:lpstr>Traffic Steering</vt:lpstr>
      <vt:lpstr>“What’s the life of a request?”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Istio</dc:title>
  <cp:lastModifiedBy>Boskey Savla</cp:lastModifiedBy>
  <cp:revision>1</cp:revision>
  <dcterms:modified xsi:type="dcterms:W3CDTF">2018-12-13T20:43:15Z</dcterms:modified>
</cp:coreProperties>
</file>